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91"/>
  </p:notesMasterIdLst>
  <p:handoutMasterIdLst>
    <p:handoutMasterId r:id="rId92"/>
  </p:handoutMasterIdLst>
  <p:sldIdLst>
    <p:sldId id="1298" r:id="rId4"/>
    <p:sldId id="1301" r:id="rId5"/>
    <p:sldId id="1680" r:id="rId6"/>
    <p:sldId id="1737" r:id="rId7"/>
    <p:sldId id="1743" r:id="rId8"/>
    <p:sldId id="1738" r:id="rId9"/>
    <p:sldId id="1739" r:id="rId10"/>
    <p:sldId id="1740" r:id="rId11"/>
    <p:sldId id="1744" r:id="rId12"/>
    <p:sldId id="1745" r:id="rId13"/>
    <p:sldId id="1741" r:id="rId14"/>
    <p:sldId id="1728" r:id="rId15"/>
    <p:sldId id="1729" r:id="rId16"/>
    <p:sldId id="1730" r:id="rId17"/>
    <p:sldId id="1731" r:id="rId18"/>
    <p:sldId id="1732" r:id="rId19"/>
    <p:sldId id="1733" r:id="rId20"/>
    <p:sldId id="1734" r:id="rId21"/>
    <p:sldId id="1735" r:id="rId22"/>
    <p:sldId id="1736" r:id="rId23"/>
    <p:sldId id="1742" r:id="rId24"/>
    <p:sldId id="1746" r:id="rId25"/>
    <p:sldId id="1748" r:id="rId26"/>
    <p:sldId id="1749" r:id="rId27"/>
    <p:sldId id="1750" r:id="rId28"/>
    <p:sldId id="1751" r:id="rId29"/>
    <p:sldId id="1752" r:id="rId30"/>
    <p:sldId id="1753" r:id="rId31"/>
    <p:sldId id="1754" r:id="rId32"/>
    <p:sldId id="1755" r:id="rId33"/>
    <p:sldId id="1747" r:id="rId34"/>
    <p:sldId id="1657" r:id="rId35"/>
    <p:sldId id="1662" r:id="rId36"/>
    <p:sldId id="1672" r:id="rId37"/>
    <p:sldId id="1666" r:id="rId38"/>
    <p:sldId id="1655" r:id="rId39"/>
    <p:sldId id="1688" r:id="rId40"/>
    <p:sldId id="1727" r:id="rId41"/>
    <p:sldId id="1691" r:id="rId42"/>
    <p:sldId id="1654" r:id="rId43"/>
    <p:sldId id="1658" r:id="rId44"/>
    <p:sldId id="1659" r:id="rId45"/>
    <p:sldId id="1660" r:id="rId46"/>
    <p:sldId id="1694" r:id="rId47"/>
    <p:sldId id="1697" r:id="rId48"/>
    <p:sldId id="1698" r:id="rId49"/>
    <p:sldId id="1699" r:id="rId50"/>
    <p:sldId id="1695" r:id="rId51"/>
    <p:sldId id="1700" r:id="rId52"/>
    <p:sldId id="1692" r:id="rId53"/>
    <p:sldId id="1701" r:id="rId54"/>
    <p:sldId id="1702" r:id="rId55"/>
    <p:sldId id="1705" r:id="rId56"/>
    <p:sldId id="1703" r:id="rId57"/>
    <p:sldId id="1706" r:id="rId58"/>
    <p:sldId id="1693" r:id="rId59"/>
    <p:sldId id="1707" r:id="rId60"/>
    <p:sldId id="1708" r:id="rId61"/>
    <p:sldId id="1709" r:id="rId62"/>
    <p:sldId id="1710" r:id="rId63"/>
    <p:sldId id="1711" r:id="rId64"/>
    <p:sldId id="1712" r:id="rId65"/>
    <p:sldId id="1661" r:id="rId66"/>
    <p:sldId id="1586" r:id="rId67"/>
    <p:sldId id="1670" r:id="rId68"/>
    <p:sldId id="1713" r:id="rId69"/>
    <p:sldId id="1669" r:id="rId70"/>
    <p:sldId id="1714" r:id="rId71"/>
    <p:sldId id="1636" r:id="rId72"/>
    <p:sldId id="1721" r:id="rId73"/>
    <p:sldId id="1715" r:id="rId74"/>
    <p:sldId id="1722" r:id="rId75"/>
    <p:sldId id="1716" r:id="rId76"/>
    <p:sldId id="1717" r:id="rId77"/>
    <p:sldId id="1718" r:id="rId78"/>
    <p:sldId id="1719" r:id="rId79"/>
    <p:sldId id="1720" r:id="rId80"/>
    <p:sldId id="1723" r:id="rId81"/>
    <p:sldId id="1679" r:id="rId82"/>
    <p:sldId id="1724" r:id="rId83"/>
    <p:sldId id="1725" r:id="rId84"/>
    <p:sldId id="1681" r:id="rId85"/>
    <p:sldId id="1682" r:id="rId86"/>
    <p:sldId id="1683" r:id="rId87"/>
    <p:sldId id="1726" r:id="rId88"/>
    <p:sldId id="1622" r:id="rId89"/>
    <p:sldId id="1454" r:id="rId9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23" autoAdjust="0"/>
    <p:restoredTop sz="94705" autoAdjust="0"/>
  </p:normalViewPr>
  <p:slideViewPr>
    <p:cSldViewPr>
      <p:cViewPr>
        <p:scale>
          <a:sx n="76" d="100"/>
          <a:sy n="76" d="100"/>
        </p:scale>
        <p:origin x="-528" y="-2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9/7/12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9/7/12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9/7/12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9/7/12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9/7/12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9/7/12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9/7/12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9/7/12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9/7/12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9/7/12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9/7/12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9/7/12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9/7/12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smtClean="0">
                <a:solidFill>
                  <a:schemeClr val="tx2"/>
                </a:solidFill>
                <a:effectLst>
                  <a:outerShdw blurRad="50800" dist="38100" dir="8100000" algn="tr" rotWithShape="0">
                    <a:prstClr val="black">
                      <a:alpha val="40000"/>
                    </a:prstClr>
                  </a:outerShdw>
                </a:effectLst>
                <a:latin typeface="BI Frutiger BoldItalic" charset="0"/>
              </a:rPr>
              <a:t>1 John 2:15-17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15  Do </a:t>
            </a:r>
            <a:r>
              <a:rPr lang="en-US" sz="3200" dirty="0">
                <a:latin typeface="Frutiger 57Cn"/>
                <a:cs typeface="Frutiger 57Cn"/>
              </a:rPr>
              <a:t>not love the world or the things in the world. If anyone loves the world, the love of the Father is not in him.</a:t>
            </a:r>
          </a:p>
          <a:p>
            <a:pPr algn="l"/>
            <a:r>
              <a:rPr lang="en-US" sz="3200" dirty="0" smtClean="0">
                <a:latin typeface="Frutiger 57Cn"/>
                <a:cs typeface="Frutiger 57Cn"/>
              </a:rPr>
              <a:t>16  For </a:t>
            </a:r>
            <a:r>
              <a:rPr lang="en-US" sz="3200" dirty="0">
                <a:latin typeface="Frutiger 57Cn"/>
                <a:cs typeface="Frutiger 57Cn"/>
              </a:rPr>
              <a:t>all that is in the </a:t>
            </a:r>
            <a:r>
              <a:rPr lang="en-US" sz="3200" dirty="0" smtClean="0">
                <a:latin typeface="Frutiger 57Cn"/>
                <a:cs typeface="Frutiger 57Cn"/>
              </a:rPr>
              <a:t>world</a:t>
            </a:r>
            <a:r>
              <a:rPr lang="en-US" sz="3200" dirty="0">
                <a:latin typeface="Frutiger 57Cn"/>
                <a:cs typeface="Frutiger 57Cn"/>
              </a:rPr>
              <a:t>—</a:t>
            </a:r>
            <a:r>
              <a:rPr lang="en-US" sz="3200" dirty="0" smtClean="0">
                <a:latin typeface="Frutiger 57Cn"/>
                <a:cs typeface="Frutiger 57Cn"/>
              </a:rPr>
              <a:t>the </a:t>
            </a:r>
            <a:r>
              <a:rPr lang="en-US" sz="3200" dirty="0">
                <a:latin typeface="Frutiger 57Cn"/>
                <a:cs typeface="Frutiger 57Cn"/>
              </a:rPr>
              <a:t>lust of the flesh, the lust of the eyes, and the pride of </a:t>
            </a:r>
            <a:r>
              <a:rPr lang="en-US" sz="3200" dirty="0" smtClean="0">
                <a:latin typeface="Frutiger 57Cn"/>
                <a:cs typeface="Frutiger 57Cn"/>
              </a:rPr>
              <a:t>life</a:t>
            </a:r>
            <a:r>
              <a:rPr lang="en-US" sz="3200" dirty="0">
                <a:latin typeface="Frutiger 57Cn"/>
                <a:cs typeface="Frutiger 57Cn"/>
              </a:rPr>
              <a:t>—</a:t>
            </a:r>
            <a:r>
              <a:rPr lang="en-US" sz="3200" dirty="0" smtClean="0">
                <a:latin typeface="Frutiger 57Cn"/>
                <a:cs typeface="Frutiger 57Cn"/>
              </a:rPr>
              <a:t>is </a:t>
            </a:r>
            <a:r>
              <a:rPr lang="en-US" sz="3200" dirty="0">
                <a:latin typeface="Frutiger 57Cn"/>
                <a:cs typeface="Frutiger 57Cn"/>
              </a:rPr>
              <a:t>not of the Father but is of the world.</a:t>
            </a:r>
          </a:p>
          <a:p>
            <a:pPr algn="l"/>
            <a:r>
              <a:rPr lang="en-US" sz="3200" dirty="0" smtClean="0">
                <a:latin typeface="Frutiger 57Cn"/>
                <a:cs typeface="Frutiger 57Cn"/>
              </a:rPr>
              <a:t>17  And </a:t>
            </a:r>
            <a:r>
              <a:rPr lang="en-US" sz="3200" dirty="0">
                <a:latin typeface="Frutiger 57Cn"/>
                <a:cs typeface="Frutiger 57Cn"/>
              </a:rPr>
              <a:t>the world is passing away, and the lust of it; but he who does the will of God abides forever.</a:t>
            </a:r>
          </a:p>
        </p:txBody>
      </p:sp>
    </p:spTree>
    <p:extLst>
      <p:ext uri="{BB962C8B-B14F-4D97-AF65-F5344CB8AC3E}">
        <p14:creationId xmlns:p14="http://schemas.microsoft.com/office/powerpoint/2010/main" val="1446794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James 4:7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Therefore </a:t>
            </a:r>
            <a:r>
              <a:rPr lang="en-US" sz="3200" dirty="0">
                <a:latin typeface="Frutiger 57Cn"/>
                <a:cs typeface="Frutiger 57Cn"/>
              </a:rPr>
              <a:t>submit to God. Resist the devil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he will flee from you.</a:t>
            </a:r>
          </a:p>
        </p:txBody>
      </p:sp>
    </p:spTree>
    <p:extLst>
      <p:ext uri="{BB962C8B-B14F-4D97-AF65-F5344CB8AC3E}">
        <p14:creationId xmlns:p14="http://schemas.microsoft.com/office/powerpoint/2010/main" val="2252062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4:1-13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732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Then Jesus, being filled with the Holy Spirit, returned from the Jordan and was led by the Spirit into the wilderness,</a:t>
            </a:r>
          </a:p>
          <a:p>
            <a:pPr algn="l"/>
            <a:r>
              <a:rPr lang="en-US" sz="3200" dirty="0">
                <a:latin typeface="Frutiger 57Cn"/>
                <a:cs typeface="Frutiger 57Cn"/>
              </a:rPr>
              <a:t>2  being tempted for forty days by the devil. And in those days He ate nothing, and afterward, when they had ended, He was hungry.</a:t>
            </a:r>
          </a:p>
          <a:p>
            <a:pPr algn="l"/>
            <a:r>
              <a:rPr lang="en-US" sz="3200" dirty="0">
                <a:latin typeface="Frutiger 57Cn"/>
                <a:cs typeface="Frutiger 57Cn"/>
              </a:rPr>
              <a:t>3  And the devil said to Him, “If You are the Son of God, command this stone to become bread.”</a:t>
            </a:r>
          </a:p>
          <a:p>
            <a:pPr algn="l"/>
            <a:r>
              <a:rPr lang="en-US" sz="3200" dirty="0">
                <a:latin typeface="Frutiger 57Cn"/>
                <a:cs typeface="Frutiger 57Cn"/>
              </a:rPr>
              <a:t>4  But Jesus answered him, saying, “It is written, ‘Man shall not live by bread alone, but by every word of God.’”</a:t>
            </a:r>
          </a:p>
          <a:p>
            <a:pPr algn="l"/>
            <a:r>
              <a:rPr lang="en-US" sz="3200" dirty="0">
                <a:latin typeface="Frutiger 57Cn"/>
                <a:cs typeface="Frutiger 57Cn"/>
              </a:rPr>
              <a:t>5  Then the devil, taking Him up on a high mountain, showed Him all the kingdoms of the world in a moment of time.</a:t>
            </a:r>
          </a:p>
          <a:p>
            <a:pPr algn="l"/>
            <a:r>
              <a:rPr lang="en-US" sz="3200" dirty="0">
                <a:latin typeface="Frutiger 57Cn"/>
                <a:cs typeface="Frutiger 57Cn"/>
              </a:rPr>
              <a:t>6  And the devil said to Him, “All this authority I will give You, and their glory; for this has been delivered to me, and I give it to whomever I wish.</a:t>
            </a:r>
          </a:p>
          <a:p>
            <a:pPr algn="l"/>
            <a:r>
              <a:rPr lang="en-US" sz="3200" dirty="0">
                <a:latin typeface="Frutiger 57Cn"/>
                <a:cs typeface="Frutiger 57Cn"/>
              </a:rPr>
              <a:t>7  “Therefore, if You will worship before me, all will be Yours.”</a:t>
            </a:r>
          </a:p>
          <a:p>
            <a:pPr algn="l"/>
            <a:r>
              <a:rPr lang="en-US" sz="3200" dirty="0">
                <a:latin typeface="Frutiger 57Cn"/>
                <a:cs typeface="Frutiger 57Cn"/>
              </a:rPr>
              <a:t>8  And Jesus answered and said to him, “Get behind Me, Satan! For it is written, ‘You shall worship the LORD your God, and Him only you shall serve.’”</a:t>
            </a:r>
          </a:p>
          <a:p>
            <a:pPr algn="l"/>
            <a:r>
              <a:rPr lang="en-US" sz="3200" dirty="0">
                <a:latin typeface="Frutiger 57Cn"/>
                <a:cs typeface="Frutiger 57Cn"/>
              </a:rPr>
              <a:t>9  Then he brought Him to Jerusalem, set Him on the pinnacle of the temple, and said to Him, “If You are the Son of God, throw Yourself down from here.</a:t>
            </a:r>
          </a:p>
          <a:p>
            <a:pPr algn="l"/>
            <a:r>
              <a:rPr lang="en-US" sz="3200" dirty="0">
                <a:latin typeface="Frutiger 57Cn"/>
                <a:cs typeface="Frutiger 57Cn"/>
              </a:rPr>
              <a:t>10  “For it is written: ‘He shall give His angels charge over you, To keep you,’</a:t>
            </a:r>
          </a:p>
          <a:p>
            <a:pPr algn="l"/>
            <a:r>
              <a:rPr lang="en-US" sz="3200" dirty="0">
                <a:latin typeface="Frutiger 57Cn"/>
                <a:cs typeface="Frutiger 57Cn"/>
              </a:rPr>
              <a:t>11  “and, ‘In their hands they shall bear you up, Lest you dash your foot against a stone.’”</a:t>
            </a:r>
          </a:p>
          <a:p>
            <a:pPr algn="l"/>
            <a:r>
              <a:rPr lang="en-US" sz="3200" dirty="0">
                <a:latin typeface="Frutiger 57Cn"/>
                <a:cs typeface="Frutiger 57Cn"/>
              </a:rPr>
              <a:t>12  And Jesus answered and said to him, “It has been said, ‘You shall not tempt the LORD your God.’”</a:t>
            </a:r>
          </a:p>
          <a:p>
            <a:pPr algn="l"/>
            <a:r>
              <a:rPr lang="en-US" sz="3200" dirty="0">
                <a:latin typeface="Frutiger 57Cn"/>
                <a:cs typeface="Frutiger 57Cn"/>
              </a:rPr>
              <a:t>13  Now when the devil had ended every temptation, he departed from Him until an opportune time.</a:t>
            </a:r>
          </a:p>
        </p:txBody>
      </p:sp>
    </p:spTree>
    <p:extLst>
      <p:ext uri="{BB962C8B-B14F-4D97-AF65-F5344CB8AC3E}">
        <p14:creationId xmlns:p14="http://schemas.microsoft.com/office/powerpoint/2010/main" val="3170989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1:12-13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12  Immediately </a:t>
            </a:r>
            <a:r>
              <a:rPr lang="en-US" sz="3200" dirty="0">
                <a:latin typeface="Frutiger 57Cn"/>
                <a:cs typeface="Frutiger 57Cn"/>
              </a:rPr>
              <a:t>the Spirit drove Him into the wilderness.</a:t>
            </a:r>
          </a:p>
          <a:p>
            <a:pPr algn="l"/>
            <a:r>
              <a:rPr lang="en-US" sz="3200" dirty="0">
                <a:latin typeface="Frutiger 57Cn"/>
                <a:cs typeface="Frutiger 57Cn"/>
              </a:rPr>
              <a:t> 13 And He was there in the wilderness forty days, tempted by Satan, and was with the wild beasts; and the angels ministered to Him.</a:t>
            </a:r>
          </a:p>
        </p:txBody>
      </p:sp>
    </p:spTree>
    <p:extLst>
      <p:ext uri="{BB962C8B-B14F-4D97-AF65-F5344CB8AC3E}">
        <p14:creationId xmlns:p14="http://schemas.microsoft.com/office/powerpoint/2010/main" val="3423435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9:9-11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“When I went up into the mountain to receive the tablets of stone, the tablets of the covenant which the LORD made with you</a:t>
            </a:r>
            <a:r>
              <a:rPr lang="en-US" sz="3200" dirty="0">
                <a:solidFill>
                  <a:schemeClr val="tx2"/>
                </a:solidFill>
                <a:latin typeface="Frutiger 57Cn"/>
                <a:cs typeface="Frutiger 57Cn"/>
              </a:rPr>
              <a:t>, then I stayed on the mountain forty days and forty nights. I neither ate bread nor drank water.</a:t>
            </a:r>
          </a:p>
          <a:p>
            <a:pPr algn="l"/>
            <a:r>
              <a:rPr lang="en-US" sz="3200" dirty="0">
                <a:latin typeface="Frutiger 57Cn"/>
                <a:cs typeface="Frutiger 57Cn"/>
              </a:rPr>
              <a:t>10  “Then the LORD delivered to me two tablets of stone written with the finger of God, and on them were all the words which the LORD had spoken to you on the mountain from the midst of the fire in the day of the assembly.</a:t>
            </a:r>
          </a:p>
          <a:p>
            <a:pPr algn="l"/>
            <a:r>
              <a:rPr lang="en-US" sz="3200" dirty="0">
                <a:latin typeface="Frutiger 57Cn"/>
                <a:cs typeface="Frutiger 57Cn"/>
              </a:rPr>
              <a:t>11  “And it came to pass, at the end of forty days and forty nights, that the LORD gave me the two tablets of stone, the tablets of the covenant.</a:t>
            </a:r>
          </a:p>
        </p:txBody>
      </p:sp>
    </p:spTree>
    <p:extLst>
      <p:ext uri="{BB962C8B-B14F-4D97-AF65-F5344CB8AC3E}">
        <p14:creationId xmlns:p14="http://schemas.microsoft.com/office/powerpoint/2010/main" val="2147360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Kings 19:1-8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338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And Ahab told Jezebel all that Elijah had done, also how he had executed all the prophets with the sword.</a:t>
            </a:r>
          </a:p>
          <a:p>
            <a:pPr algn="l"/>
            <a:r>
              <a:rPr lang="en-US" sz="3200" dirty="0">
                <a:latin typeface="Frutiger 57Cn"/>
                <a:cs typeface="Frutiger 57Cn"/>
              </a:rPr>
              <a:t>2  Then Jezebel sent a messenger to Elijah, saying, “So let the gods do to me, and more also, if I do not make your life as the life of one of them by tomorrow about this time.”</a:t>
            </a:r>
          </a:p>
          <a:p>
            <a:pPr algn="l"/>
            <a:r>
              <a:rPr lang="en-US" sz="3200" dirty="0">
                <a:latin typeface="Frutiger 57Cn"/>
                <a:cs typeface="Frutiger 57Cn"/>
              </a:rPr>
              <a:t>3  And when he saw that, he arose and ran for his life, and went to Beersheba, which belongs to Judah, and left his servant there.</a:t>
            </a:r>
          </a:p>
          <a:p>
            <a:pPr algn="l"/>
            <a:r>
              <a:rPr lang="en-US" sz="3200" dirty="0">
                <a:latin typeface="Frutiger 57Cn"/>
                <a:cs typeface="Frutiger 57Cn"/>
              </a:rPr>
              <a:t>4  But he himself went a day’s journey into the wilderness, and came and sat down under a broom tree. And he prayed that he might die, and said, “It is enough! Now, LORD, take my life, for I am no better than my fathers!”</a:t>
            </a:r>
          </a:p>
          <a:p>
            <a:pPr algn="l"/>
            <a:r>
              <a:rPr lang="en-US" sz="3200" dirty="0">
                <a:latin typeface="Frutiger 57Cn"/>
                <a:cs typeface="Frutiger 57Cn"/>
              </a:rPr>
              <a:t>5  Then as he lay and slept under a broom tree, suddenly an angel touched him, and said to him, “Arise and eat.”</a:t>
            </a:r>
          </a:p>
          <a:p>
            <a:pPr algn="l"/>
            <a:r>
              <a:rPr lang="en-US" sz="3200" dirty="0">
                <a:latin typeface="Frutiger 57Cn"/>
                <a:cs typeface="Frutiger 57Cn"/>
              </a:rPr>
              <a:t>6  Then he looked, and there by his head was a cake baked on coals, and a jar of water. So he ate and drank, and lay down again.</a:t>
            </a:r>
          </a:p>
          <a:p>
            <a:pPr algn="l"/>
            <a:r>
              <a:rPr lang="en-US" sz="3200" dirty="0">
                <a:latin typeface="Frutiger 57Cn"/>
                <a:cs typeface="Frutiger 57Cn"/>
              </a:rPr>
              <a:t>7  And the angel of the LORD came back the second time, and touched him, and said, “Arise and eat, because the journey is too great for you.”</a:t>
            </a:r>
          </a:p>
          <a:p>
            <a:pPr algn="l"/>
            <a:r>
              <a:rPr lang="en-US" sz="3200" dirty="0">
                <a:latin typeface="Frutiger 57Cn"/>
                <a:cs typeface="Frutiger 57Cn"/>
              </a:rPr>
              <a:t>8  So he arose, and ate and drank; and he went in the strength of that food </a:t>
            </a:r>
            <a:r>
              <a:rPr lang="en-US" sz="3200" dirty="0">
                <a:solidFill>
                  <a:srgbClr val="FFCC66"/>
                </a:solidFill>
                <a:latin typeface="Frutiger 57Cn"/>
                <a:cs typeface="Frutiger 57Cn"/>
              </a:rPr>
              <a:t>forty days and forty nights </a:t>
            </a:r>
            <a:r>
              <a:rPr lang="en-US" sz="3200" dirty="0">
                <a:latin typeface="Frutiger 57Cn"/>
                <a:cs typeface="Frutiger 57Cn"/>
              </a:rPr>
              <a:t>as far as </a:t>
            </a:r>
            <a:r>
              <a:rPr lang="en-US" sz="3200" dirty="0" err="1">
                <a:latin typeface="Frutiger 57Cn"/>
                <a:cs typeface="Frutiger 57Cn"/>
              </a:rPr>
              <a:t>Horeb</a:t>
            </a:r>
            <a:r>
              <a:rPr lang="en-US" sz="3200" dirty="0">
                <a:latin typeface="Frutiger 57Cn"/>
                <a:cs typeface="Frutiger 57Cn"/>
              </a:rPr>
              <a:t>, the mountain of God.</a:t>
            </a:r>
          </a:p>
        </p:txBody>
      </p:sp>
    </p:spTree>
    <p:extLst>
      <p:ext uri="{BB962C8B-B14F-4D97-AF65-F5344CB8AC3E}">
        <p14:creationId xmlns:p14="http://schemas.microsoft.com/office/powerpoint/2010/main" val="2866607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8:2-3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“And you shall remember that the LORD your God led you all the way </a:t>
            </a:r>
            <a:r>
              <a:rPr lang="en-US" sz="3200" dirty="0">
                <a:solidFill>
                  <a:srgbClr val="FFCC66"/>
                </a:solidFill>
                <a:latin typeface="Frutiger 57Cn"/>
                <a:cs typeface="Frutiger 57Cn"/>
              </a:rPr>
              <a:t>these forty years in the wilderness,</a:t>
            </a:r>
            <a:r>
              <a:rPr lang="en-US" sz="3200" dirty="0">
                <a:latin typeface="Frutiger 57Cn"/>
                <a:cs typeface="Frutiger 57Cn"/>
              </a:rPr>
              <a:t> to humble you and test you, to know what was in your heart, whether you would keep His commandments or not.</a:t>
            </a:r>
          </a:p>
          <a:p>
            <a:pPr algn="l"/>
            <a:r>
              <a:rPr lang="en-US" sz="3200" dirty="0">
                <a:latin typeface="Frutiger 57Cn"/>
                <a:cs typeface="Frutiger 57Cn"/>
              </a:rPr>
              <a:t>3  “So He humbled you, allowed you to hunger, and fed you with manna which you did not know nor did your fathers know, that He might make you know that man shall not live by bread alone; but man lives by every word that proceeds from the mouth of the LORD.</a:t>
            </a:r>
          </a:p>
        </p:txBody>
      </p:sp>
    </p:spTree>
    <p:extLst>
      <p:ext uri="{BB962C8B-B14F-4D97-AF65-F5344CB8AC3E}">
        <p14:creationId xmlns:p14="http://schemas.microsoft.com/office/powerpoint/2010/main" val="227005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8  though He was a Son, yet He learned obedience by the things which He suffered.</a:t>
            </a:r>
          </a:p>
        </p:txBody>
      </p:sp>
    </p:spTree>
    <p:extLst>
      <p:ext uri="{BB962C8B-B14F-4D97-AF65-F5344CB8AC3E}">
        <p14:creationId xmlns:p14="http://schemas.microsoft.com/office/powerpoint/2010/main" val="1410476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10:13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No temptation has overtaken you except such as is common to man; but God is faithful, who will not allow you to be tempted beyond what you are able, but with the temptation will also make the way of escape, that you may be able to bear it.</a:t>
            </a:r>
          </a:p>
        </p:txBody>
      </p:sp>
    </p:spTree>
    <p:extLst>
      <p:ext uri="{BB962C8B-B14F-4D97-AF65-F5344CB8AC3E}">
        <p14:creationId xmlns:p14="http://schemas.microsoft.com/office/powerpoint/2010/main" val="1752576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James 1:13-15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Let no one say when he is tempted, “I am tempted by God”; for God cannot be tempted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by </a:t>
            </a:r>
            <a:r>
              <a:rPr lang="en-US" sz="3200" dirty="0">
                <a:latin typeface="Frutiger 57Cn"/>
                <a:cs typeface="Frutiger 57Cn"/>
              </a:rPr>
              <a:t>evil, nor does He Himself tempt anyone.</a:t>
            </a:r>
          </a:p>
          <a:p>
            <a:pPr algn="l"/>
            <a:r>
              <a:rPr lang="en-US" sz="3200" dirty="0">
                <a:latin typeface="Frutiger 57Cn"/>
                <a:cs typeface="Frutiger 57Cn"/>
              </a:rPr>
              <a:t>14  But each one is tempted when he is drawn away by his own desires and enticed.</a:t>
            </a:r>
          </a:p>
          <a:p>
            <a:pPr algn="l"/>
            <a:r>
              <a:rPr lang="en-US" sz="3200" dirty="0">
                <a:latin typeface="Frutiger 57Cn"/>
                <a:cs typeface="Frutiger 57Cn"/>
              </a:rPr>
              <a:t>15  Then, when desire has conceived, it gives birth to sin; and sin, when it is full-grown, brings forth death.</a:t>
            </a:r>
          </a:p>
          <a:p>
            <a:pPr algn="l"/>
            <a:r>
              <a:rPr lang="en-US" sz="3200" dirty="0">
                <a:latin typeface="Frutiger 57Cn"/>
                <a:cs typeface="Frutiger 57Cn"/>
              </a:rPr>
              <a:t> </a:t>
            </a:r>
          </a:p>
        </p:txBody>
      </p:sp>
    </p:spTree>
    <p:extLst>
      <p:ext uri="{BB962C8B-B14F-4D97-AF65-F5344CB8AC3E}">
        <p14:creationId xmlns:p14="http://schemas.microsoft.com/office/powerpoint/2010/main" val="3251493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600200"/>
            <a:ext cx="9144000" cy="4348883"/>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Temptation </a:t>
            </a:r>
            <a:br>
              <a:rPr lang="en-US" sz="5400" b="1" dirty="0" smtClean="0">
                <a:latin typeface="Papyrus" charset="0"/>
              </a:rPr>
            </a:br>
            <a:r>
              <a:rPr lang="en-US" sz="5400" b="1" dirty="0" smtClean="0">
                <a:latin typeface="Papyrus" charset="0"/>
              </a:rPr>
              <a:t>in the Wilderness</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John 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For all that is in the world—the lust of the flesh, the lust of the eyes, and the pride of life</a:t>
            </a:r>
            <a:r>
              <a:rPr lang="en-US" sz="3200" dirty="0" smtClean="0">
                <a:latin typeface="Frutiger 57Cn"/>
                <a:cs typeface="Frutiger 57Cn"/>
              </a:rPr>
              <a:t>—</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not of the Father but is of the world.</a:t>
            </a:r>
          </a:p>
        </p:txBody>
      </p:sp>
    </p:spTree>
    <p:extLst>
      <p:ext uri="{BB962C8B-B14F-4D97-AF65-F5344CB8AC3E}">
        <p14:creationId xmlns:p14="http://schemas.microsoft.com/office/powerpoint/2010/main" val="1154087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For we do not have a High Priest who cannot sympathize with our weaknesses, but was in all points tempted as we are, yet without sin.</a:t>
            </a:r>
          </a:p>
          <a:p>
            <a:pPr algn="l"/>
            <a:r>
              <a:rPr lang="en-US" sz="3200" dirty="0">
                <a:latin typeface="Frutiger 57Cn"/>
                <a:cs typeface="Frutiger 57Cn"/>
              </a:rPr>
              <a:t>16  Let us therefore come boldly to the throne of grace, that we may obtain mercy and find grace to help in time of need.</a:t>
            </a:r>
          </a:p>
        </p:txBody>
      </p:sp>
    </p:spTree>
    <p:extLst>
      <p:ext uri="{BB962C8B-B14F-4D97-AF65-F5344CB8AC3E}">
        <p14:creationId xmlns:p14="http://schemas.microsoft.com/office/powerpoint/2010/main" val="22788349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Wilderness Images Connected With Jesus Christ</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dirty="0" smtClean="0">
                <a:latin typeface="Frutiger 57Cn"/>
                <a:cs typeface="Frutiger 57Cn"/>
              </a:rPr>
              <a:t>Prophet like Moses</a:t>
            </a:r>
          </a:p>
          <a:p>
            <a:r>
              <a:rPr lang="en-US" sz="3200" dirty="0" smtClean="0">
                <a:latin typeface="Frutiger 57Cn"/>
                <a:cs typeface="Frutiger 57Cn"/>
              </a:rPr>
              <a:t>High Priest</a:t>
            </a:r>
          </a:p>
          <a:p>
            <a:r>
              <a:rPr lang="en-US" sz="3200" dirty="0" smtClean="0">
                <a:latin typeface="Frutiger 57Cn"/>
                <a:cs typeface="Frutiger 57Cn"/>
              </a:rPr>
              <a:t>Light of the world (menorah, pillar of fire)</a:t>
            </a:r>
          </a:p>
          <a:p>
            <a:r>
              <a:rPr lang="en-US" sz="3200" dirty="0" smtClean="0">
                <a:latin typeface="Frutiger 57Cn"/>
                <a:cs typeface="Frutiger 57Cn"/>
              </a:rPr>
              <a:t>Bronze serpent</a:t>
            </a:r>
          </a:p>
          <a:p>
            <a:r>
              <a:rPr lang="en-US" sz="3200" dirty="0" smtClean="0">
                <a:latin typeface="Frutiger 57Cn"/>
                <a:cs typeface="Frutiger 57Cn"/>
              </a:rPr>
              <a:t>Rock from which water flowed</a:t>
            </a:r>
          </a:p>
          <a:p>
            <a:r>
              <a:rPr lang="en-US" sz="3200" dirty="0" smtClean="0">
                <a:latin typeface="Frutiger 57Cn"/>
                <a:cs typeface="Frutiger 57Cn"/>
              </a:rPr>
              <a:t>Passover lamb</a:t>
            </a:r>
          </a:p>
          <a:p>
            <a:r>
              <a:rPr lang="en-US" sz="3200" dirty="0" smtClean="0">
                <a:latin typeface="Frutiger 57Cn"/>
                <a:cs typeface="Frutiger 57Cn"/>
              </a:rPr>
              <a:t>Sacrificial system</a:t>
            </a:r>
          </a:p>
          <a:p>
            <a:r>
              <a:rPr lang="en-US" sz="3200" dirty="0" smtClean="0">
                <a:latin typeface="Frutiger 57Cn"/>
                <a:cs typeface="Frutiger 57Cn"/>
              </a:rPr>
              <a:t>Manna</a:t>
            </a:r>
            <a:endParaRPr lang="en-US" sz="3200" dirty="0">
              <a:latin typeface="Frutiger 57Cn"/>
              <a:cs typeface="Frutiger 57Cn"/>
            </a:endParaRPr>
          </a:p>
        </p:txBody>
      </p:sp>
    </p:spTree>
    <p:extLst>
      <p:ext uri="{BB962C8B-B14F-4D97-AF65-F5344CB8AC3E}">
        <p14:creationId xmlns:p14="http://schemas.microsoft.com/office/powerpoint/2010/main" val="3537518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Prophet like Moses:</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18:17-18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17  And </a:t>
            </a:r>
            <a:r>
              <a:rPr lang="en-US" sz="3200" dirty="0">
                <a:latin typeface="Frutiger 57Cn"/>
                <a:cs typeface="Frutiger 57Cn"/>
              </a:rPr>
              <a:t>the LORD said to me: …</a:t>
            </a:r>
          </a:p>
          <a:p>
            <a:pPr algn="l"/>
            <a:r>
              <a:rPr lang="en-US" sz="3200" dirty="0">
                <a:latin typeface="Frutiger 57Cn"/>
                <a:cs typeface="Frutiger 57Cn"/>
              </a:rPr>
              <a:t>18  “I will raise up for them a Prophet like you from among their brethren, and will put My words in His mouth, and He shall speak to them all that I command Him.”</a:t>
            </a:r>
          </a:p>
        </p:txBody>
      </p:sp>
      <p:sp>
        <p:nvSpPr>
          <p:cNvPr id="5" name="Rectangle 2"/>
          <p:cNvSpPr>
            <a:spLocks noChangeArrowheads="1"/>
          </p:cNvSpPr>
          <p:nvPr/>
        </p:nvSpPr>
        <p:spPr bwMode="auto">
          <a:xfrm>
            <a:off x="0" y="42672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6:14; 7:40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5387975"/>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“Truly this is the Prophet.”</a:t>
            </a:r>
          </a:p>
        </p:txBody>
      </p:sp>
    </p:spTree>
    <p:extLst>
      <p:ext uri="{BB962C8B-B14F-4D97-AF65-F5344CB8AC3E}">
        <p14:creationId xmlns:p14="http://schemas.microsoft.com/office/powerpoint/2010/main" val="3367807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High Priest:</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Seeing then that we have a great High Priest who has passed through the heavens, Jesus the Son of God, let us hold fast our confession.</a:t>
            </a:r>
          </a:p>
        </p:txBody>
      </p:sp>
    </p:spTree>
    <p:extLst>
      <p:ext uri="{BB962C8B-B14F-4D97-AF65-F5344CB8AC3E}">
        <p14:creationId xmlns:p14="http://schemas.microsoft.com/office/powerpoint/2010/main" val="985613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Light of the World</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9  </a:t>
            </a:r>
            <a:r>
              <a:rPr lang="en-US" sz="3200" dirty="0" smtClean="0">
                <a:latin typeface="Frutiger 57Cn"/>
                <a:cs typeface="Frutiger 57Cn"/>
              </a:rPr>
              <a:t>[Jesus Christ] was </a:t>
            </a:r>
            <a:r>
              <a:rPr lang="en-US" sz="3200" dirty="0">
                <a:latin typeface="Frutiger 57Cn"/>
                <a:cs typeface="Frutiger 57Cn"/>
              </a:rPr>
              <a:t>the true Light which gives light to every man coming into the world.</a:t>
            </a:r>
          </a:p>
        </p:txBody>
      </p:sp>
    </p:spTree>
    <p:extLst>
      <p:ext uri="{BB962C8B-B14F-4D97-AF65-F5344CB8AC3E}">
        <p14:creationId xmlns:p14="http://schemas.microsoft.com/office/powerpoint/2010/main" val="4098106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Bronze serpent:</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And as Moses lifted up the serpent in the wilderness, even so must the Son of Man be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lifted up.</a:t>
            </a:r>
            <a:endParaRPr lang="en-US" sz="3200" dirty="0">
              <a:latin typeface="Frutiger 57Cn"/>
              <a:cs typeface="Frutiger 57Cn"/>
            </a:endParaRPr>
          </a:p>
        </p:txBody>
      </p:sp>
    </p:spTree>
    <p:extLst>
      <p:ext uri="{BB962C8B-B14F-4D97-AF65-F5344CB8AC3E}">
        <p14:creationId xmlns:p14="http://schemas.microsoft.com/office/powerpoint/2010/main" val="5517957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Rock from which water flowed:</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10:4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For they drank of that spiritual Rock that followed them, and that Rock was Christ.</a:t>
            </a:r>
          </a:p>
        </p:txBody>
      </p:sp>
    </p:spTree>
    <p:extLst>
      <p:ext uri="{BB962C8B-B14F-4D97-AF65-F5344CB8AC3E}">
        <p14:creationId xmlns:p14="http://schemas.microsoft.com/office/powerpoint/2010/main" val="4156345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Passover lamb:</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1:29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The next day John saw Jesus coming toward him, and said, “Behold! The Lamb of God who takes away the sin of the world!</a:t>
            </a:r>
          </a:p>
        </p:txBody>
      </p:sp>
    </p:spTree>
    <p:extLst>
      <p:ext uri="{BB962C8B-B14F-4D97-AF65-F5344CB8AC3E}">
        <p14:creationId xmlns:p14="http://schemas.microsoft.com/office/powerpoint/2010/main" val="592132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Sacrificial system:</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10:11-14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And every priest stands ministering daily and offering repeatedly the same sacrifices, which can never take away sins.</a:t>
            </a:r>
          </a:p>
          <a:p>
            <a:pPr algn="l"/>
            <a:r>
              <a:rPr lang="en-US" sz="3200" dirty="0">
                <a:latin typeface="Frutiger 57Cn"/>
                <a:cs typeface="Frutiger 57Cn"/>
              </a:rPr>
              <a:t>12  But this Man, after He had offered one sacrifice for sins forever, sat down at the right hand of God,</a:t>
            </a:r>
          </a:p>
          <a:p>
            <a:pPr algn="l"/>
            <a:r>
              <a:rPr lang="en-US" sz="3200" dirty="0">
                <a:latin typeface="Frutiger 57Cn"/>
                <a:cs typeface="Frutiger 57Cn"/>
              </a:rPr>
              <a:t>13  from that time waiting till His enemies are made His footstool.</a:t>
            </a:r>
          </a:p>
          <a:p>
            <a:pPr algn="l"/>
            <a:r>
              <a:rPr lang="en-US" sz="3200" dirty="0">
                <a:latin typeface="Frutiger 57Cn"/>
                <a:cs typeface="Frutiger 57Cn"/>
              </a:rPr>
              <a:t>14  For by one offering He has perfected forever those who are being sanctified.</a:t>
            </a:r>
          </a:p>
        </p:txBody>
      </p:sp>
    </p:spTree>
    <p:extLst>
      <p:ext uri="{BB962C8B-B14F-4D97-AF65-F5344CB8AC3E}">
        <p14:creationId xmlns:p14="http://schemas.microsoft.com/office/powerpoint/2010/main" val="2430881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4:1-11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437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Then Jesus was led up by the Spirit into the wilderness to be tempted by the devil.</a:t>
            </a:r>
          </a:p>
          <a:p>
            <a:pPr algn="l"/>
            <a:r>
              <a:rPr lang="en-US" sz="3200" dirty="0">
                <a:latin typeface="Frutiger 57Cn"/>
                <a:cs typeface="Frutiger 57Cn"/>
              </a:rPr>
              <a:t>2  And when He had fasted forty days and forty nights, afterward He was hungry.</a:t>
            </a:r>
          </a:p>
          <a:p>
            <a:pPr algn="l"/>
            <a:r>
              <a:rPr lang="en-US" sz="3200" dirty="0">
                <a:latin typeface="Frutiger 57Cn"/>
                <a:cs typeface="Frutiger 57Cn"/>
              </a:rPr>
              <a:t>3  Now when the tempter came to Him, he said, “If You are the Son of God, command that these stones become bread.”</a:t>
            </a:r>
          </a:p>
          <a:p>
            <a:pPr algn="l"/>
            <a:r>
              <a:rPr lang="en-US" sz="3200" dirty="0">
                <a:latin typeface="Frutiger 57Cn"/>
                <a:cs typeface="Frutiger 57Cn"/>
              </a:rPr>
              <a:t>4  But He answered and said, “It is written, ‘Man shall not live by bread alone, but by every word that proceeds from the mouth of God.’”</a:t>
            </a:r>
          </a:p>
          <a:p>
            <a:pPr algn="l"/>
            <a:r>
              <a:rPr lang="en-US" sz="3200" dirty="0">
                <a:latin typeface="Frutiger 57Cn"/>
                <a:cs typeface="Frutiger 57Cn"/>
              </a:rPr>
              <a:t>5  Then the devil took Him up into the holy city, set Him on the pinnacle of the temple,</a:t>
            </a:r>
          </a:p>
          <a:p>
            <a:pPr algn="l"/>
            <a:r>
              <a:rPr lang="en-US" sz="3200" dirty="0">
                <a:latin typeface="Frutiger 57Cn"/>
                <a:cs typeface="Frutiger 57Cn"/>
              </a:rPr>
              <a:t>6  and said to Him, “If You are the Son of God, throw Yourself down. For it is written: ‘He shall give His angels charge over you,’ and, ‘In their hands they shall bear you up, Lest you dash your foot against a stone.’”</a:t>
            </a:r>
          </a:p>
          <a:p>
            <a:pPr algn="l"/>
            <a:r>
              <a:rPr lang="en-US" sz="3200" dirty="0">
                <a:latin typeface="Frutiger 57Cn"/>
                <a:cs typeface="Frutiger 57Cn"/>
              </a:rPr>
              <a:t>7  Jesus said to him, “It is written again, ‘You shall not tempt the LORD your God.’”</a:t>
            </a:r>
          </a:p>
          <a:p>
            <a:pPr algn="l"/>
            <a:r>
              <a:rPr lang="en-US" sz="3200" dirty="0">
                <a:latin typeface="Frutiger 57Cn"/>
                <a:cs typeface="Frutiger 57Cn"/>
              </a:rPr>
              <a:t>8  Again, the devil took Him up on an exceedingly high mountain, and showed Him all the kingdoms of the world and their glory.</a:t>
            </a:r>
          </a:p>
          <a:p>
            <a:pPr algn="l"/>
            <a:r>
              <a:rPr lang="en-US" sz="3200" dirty="0">
                <a:latin typeface="Frutiger 57Cn"/>
                <a:cs typeface="Frutiger 57Cn"/>
              </a:rPr>
              <a:t>9  And he said to Him, “All these things I will give You if You will fall down and worship me.”</a:t>
            </a:r>
          </a:p>
          <a:p>
            <a:pPr algn="l"/>
            <a:r>
              <a:rPr lang="en-US" sz="3200" dirty="0">
                <a:latin typeface="Frutiger 57Cn"/>
                <a:cs typeface="Frutiger 57Cn"/>
              </a:rPr>
              <a:t>10  Then Jesus said to him, “Away with you, Satan! For it is written, ‘You shall worship the LORD your God, and Him only you shall serve.’”</a:t>
            </a:r>
          </a:p>
          <a:p>
            <a:pPr algn="l"/>
            <a:r>
              <a:rPr lang="en-US" sz="3200" dirty="0">
                <a:latin typeface="Frutiger 57Cn"/>
                <a:cs typeface="Frutiger 57Cn"/>
              </a:rPr>
              <a:t>11  Then the devil left Him, and behold, angels came and ministered to Him.</a:t>
            </a:r>
          </a:p>
        </p:txBody>
      </p:sp>
    </p:spTree>
    <p:extLst>
      <p:ext uri="{BB962C8B-B14F-4D97-AF65-F5344CB8AC3E}">
        <p14:creationId xmlns:p14="http://schemas.microsoft.com/office/powerpoint/2010/main" val="62693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86143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Manna:</a:t>
            </a:r>
          </a:p>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6:31-33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982212"/>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31  “Our fathers ate the manna in the desert; as it is written, ‘He gave them bread from heaven to eat.’”</a:t>
            </a:r>
          </a:p>
          <a:p>
            <a:pPr algn="l"/>
            <a:r>
              <a:rPr lang="en-US" sz="3200" dirty="0">
                <a:latin typeface="Frutiger 57Cn"/>
                <a:cs typeface="Frutiger 57Cn"/>
              </a:rPr>
              <a:t>32  Then Jesus said to them, “Most assuredly, I say to you, Moses did not give you the bread from heaven, but My Father gives you the true bread from heaven.</a:t>
            </a:r>
          </a:p>
          <a:p>
            <a:pPr algn="l"/>
            <a:r>
              <a:rPr lang="en-US" sz="3200" dirty="0">
                <a:latin typeface="Frutiger 57Cn"/>
                <a:cs typeface="Frutiger 57Cn"/>
              </a:rPr>
              <a:t>33  “For the bread of God is He who comes down from heaven and gives life to the world.”</a:t>
            </a:r>
          </a:p>
        </p:txBody>
      </p:sp>
    </p:spTree>
    <p:extLst>
      <p:ext uri="{BB962C8B-B14F-4D97-AF65-F5344CB8AC3E}">
        <p14:creationId xmlns:p14="http://schemas.microsoft.com/office/powerpoint/2010/main" val="243755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4:15-16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For we do not have a High Priest who cannot sympathize with our weaknesses, but was in all points tempted as we are, yet without sin.</a:t>
            </a:r>
          </a:p>
          <a:p>
            <a:pPr algn="l"/>
            <a:r>
              <a:rPr lang="en-US" sz="3200" dirty="0">
                <a:latin typeface="Frutiger 57Cn"/>
                <a:cs typeface="Frutiger 57Cn"/>
              </a:rPr>
              <a:t>16  Let us therefore come boldly to the throne of grace, that we may obtain mercy and find grace to help in time of need.</a:t>
            </a:r>
          </a:p>
        </p:txBody>
      </p:sp>
    </p:spTree>
    <p:extLst>
      <p:ext uri="{BB962C8B-B14F-4D97-AF65-F5344CB8AC3E}">
        <p14:creationId xmlns:p14="http://schemas.microsoft.com/office/powerpoint/2010/main" val="1301970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chariah offering ince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4029"/>
          </a:xfrm>
          <a:prstGeom prst="rect">
            <a:avLst/>
          </a:prstGeom>
        </p:spPr>
      </p:pic>
    </p:spTree>
    <p:extLst>
      <p:ext uri="{BB962C8B-B14F-4D97-AF65-F5344CB8AC3E}">
        <p14:creationId xmlns:p14="http://schemas.microsoft.com/office/powerpoint/2010/main" val="37763994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2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22391" cy="6858000"/>
          </a:xfrm>
          <a:prstGeom prst="rect">
            <a:avLst/>
          </a:prstGeom>
        </p:spPr>
      </p:pic>
    </p:spTree>
    <p:extLst>
      <p:ext uri="{BB962C8B-B14F-4D97-AF65-F5344CB8AC3E}">
        <p14:creationId xmlns:p14="http://schemas.microsoft.com/office/powerpoint/2010/main" val="242912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684-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22294" y="-1855694"/>
            <a:ext cx="6858000" cy="10569388"/>
          </a:xfrm>
          <a:prstGeom prst="rect">
            <a:avLst/>
          </a:prstGeom>
        </p:spPr>
      </p:pic>
    </p:spTree>
    <p:extLst>
      <p:ext uri="{BB962C8B-B14F-4D97-AF65-F5344CB8AC3E}">
        <p14:creationId xmlns:p14="http://schemas.microsoft.com/office/powerpoint/2010/main" val="354820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 y="2931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73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0" y="2819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9401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Now John was </a:t>
            </a:r>
            <a:r>
              <a:rPr lang="en-US" sz="3200" dirty="0">
                <a:latin typeface="Frutiger 57Cn"/>
                <a:cs typeface="Frutiger 57Cn"/>
              </a:rPr>
              <a:t>clothed </a:t>
            </a:r>
            <a:r>
              <a:rPr lang="en-US" sz="3200" dirty="0" smtClean="0">
                <a:latin typeface="Frutiger 57Cn"/>
                <a:cs typeface="Frutiger 57Cn"/>
              </a:rPr>
              <a:t>with camel’s hair and </a:t>
            </a:r>
            <a:r>
              <a:rPr lang="en-US" sz="3200" dirty="0">
                <a:latin typeface="Frutiger 57Cn"/>
                <a:cs typeface="Frutiger 57Cn"/>
              </a:rPr>
              <a:t>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284039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2 Kings 1:7-8</a:t>
            </a: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[King </a:t>
            </a:r>
            <a:r>
              <a:rPr lang="en-US" sz="3200" dirty="0" err="1">
                <a:latin typeface="Frutiger 57Cn"/>
                <a:cs typeface="Frutiger 57Cn"/>
              </a:rPr>
              <a:t>Amaziah</a:t>
            </a:r>
            <a:r>
              <a:rPr lang="en-US" sz="3200" dirty="0">
                <a:latin typeface="Frutiger 57Cn"/>
                <a:cs typeface="Frutiger 57Cn"/>
              </a:rPr>
              <a:t>] said to them </a:t>
            </a:r>
            <a:r>
              <a:rPr lang="en-US" sz="3200" dirty="0" smtClean="0">
                <a:latin typeface="Frutiger 57Cn"/>
                <a:cs typeface="Frutiger 57Cn"/>
              </a:rPr>
              <a:t>[the messengers</a:t>
            </a:r>
            <a:r>
              <a:rPr lang="en-US" sz="3200" dirty="0">
                <a:latin typeface="Frutiger 57Cn"/>
                <a:cs typeface="Frutiger 57Cn"/>
              </a:rPr>
              <a:t>], “What kind of man was it who came up to meet you and told you these words?”</a:t>
            </a:r>
          </a:p>
          <a:p>
            <a:pPr algn="l"/>
            <a:r>
              <a:rPr lang="en-US" sz="3200" dirty="0">
                <a:latin typeface="Frutiger 57Cn"/>
                <a:cs typeface="Frutiger 57Cn"/>
              </a:rPr>
              <a:t> 8  So they answered him, “A </a:t>
            </a:r>
            <a:r>
              <a:rPr lang="en-US" sz="3200" dirty="0">
                <a:solidFill>
                  <a:schemeClr val="tx2"/>
                </a:solidFill>
                <a:latin typeface="Frutiger 57Cn"/>
                <a:cs typeface="Frutiger 57Cn"/>
              </a:rPr>
              <a:t>hairy man </a:t>
            </a:r>
            <a:r>
              <a:rPr lang="en-US" sz="3200" dirty="0">
                <a:latin typeface="Frutiger 57Cn"/>
                <a:cs typeface="Frutiger 57Cn"/>
              </a:rPr>
              <a:t>wearing</a:t>
            </a:r>
            <a:r>
              <a:rPr lang="en-US" sz="3200" dirty="0">
                <a:solidFill>
                  <a:srgbClr val="FFCC66"/>
                </a:solidFill>
                <a:latin typeface="Frutiger 57Cn"/>
                <a:cs typeface="Frutiger 57Cn"/>
              </a:rPr>
              <a:t> </a:t>
            </a:r>
            <a:r>
              <a:rPr lang="en-US" sz="3200" dirty="0">
                <a:solidFill>
                  <a:srgbClr val="FFFFCC"/>
                </a:solidFill>
                <a:latin typeface="Frutiger 57Cn"/>
                <a:cs typeface="Frutiger 57Cn"/>
              </a:rPr>
              <a:t>a</a:t>
            </a:r>
            <a:r>
              <a:rPr lang="en-US" sz="3200" dirty="0">
                <a:solidFill>
                  <a:srgbClr val="FFCC66"/>
                </a:solidFill>
                <a:latin typeface="Frutiger 57Cn"/>
                <a:cs typeface="Frutiger 57Cn"/>
              </a:rPr>
              <a:t> leather belt around his waist.” </a:t>
            </a:r>
            <a:r>
              <a:rPr lang="en-US" sz="3200" dirty="0">
                <a:latin typeface="Frutiger 57Cn"/>
                <a:cs typeface="Frutiger 57Cn"/>
              </a:rPr>
              <a:t>And he said,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4235176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2 Kings 1:7-8</a:t>
            </a: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Then </a:t>
            </a:r>
            <a:r>
              <a:rPr lang="en-US" sz="3200" dirty="0">
                <a:latin typeface="Frutiger 57Cn"/>
                <a:cs typeface="Frutiger 57Cn"/>
              </a:rPr>
              <a:t>he [King </a:t>
            </a:r>
            <a:r>
              <a:rPr lang="en-US" sz="3200" dirty="0" err="1">
                <a:latin typeface="Frutiger 57Cn"/>
                <a:cs typeface="Frutiger 57Cn"/>
              </a:rPr>
              <a:t>Amaziah</a:t>
            </a:r>
            <a:r>
              <a:rPr lang="en-US" sz="3200" dirty="0">
                <a:latin typeface="Frutiger 57Cn"/>
                <a:cs typeface="Frutiger 57Cn"/>
              </a:rPr>
              <a:t>] said to them </a:t>
            </a:r>
            <a:r>
              <a:rPr lang="en-US" sz="3200" dirty="0" smtClean="0">
                <a:latin typeface="Frutiger 57Cn"/>
                <a:cs typeface="Frutiger 57Cn"/>
              </a:rPr>
              <a:t>[the messengers</a:t>
            </a:r>
            <a:r>
              <a:rPr lang="en-US" sz="3200" dirty="0">
                <a:latin typeface="Frutiger 57Cn"/>
                <a:cs typeface="Frutiger 57Cn"/>
              </a:rPr>
              <a:t>], “What kind of man was it who came up to meet you and told you these words?”</a:t>
            </a:r>
          </a:p>
          <a:p>
            <a:pPr algn="l"/>
            <a:r>
              <a:rPr lang="en-US" sz="3200" dirty="0" smtClean="0">
                <a:latin typeface="Frutiger 57Cn"/>
                <a:cs typeface="Frutiger 57Cn"/>
              </a:rPr>
              <a:t>8  </a:t>
            </a:r>
            <a:r>
              <a:rPr lang="en-US" sz="3200" dirty="0">
                <a:latin typeface="Frutiger 57Cn"/>
                <a:cs typeface="Frutiger 57Cn"/>
              </a:rPr>
              <a:t>So they answered him, “A </a:t>
            </a:r>
            <a:r>
              <a:rPr lang="en-US" sz="3200" dirty="0">
                <a:solidFill>
                  <a:schemeClr val="tx2"/>
                </a:solidFill>
                <a:latin typeface="Frutiger 57Cn"/>
                <a:cs typeface="Frutiger 57Cn"/>
              </a:rPr>
              <a:t>hairy man </a:t>
            </a:r>
            <a:r>
              <a:rPr lang="en-US" sz="3200" dirty="0">
                <a:latin typeface="Frutiger 57Cn"/>
                <a:cs typeface="Frutiger 57Cn"/>
              </a:rPr>
              <a:t>wearing</a:t>
            </a:r>
            <a:r>
              <a:rPr lang="en-US" sz="3200" dirty="0">
                <a:solidFill>
                  <a:srgbClr val="FFCC66"/>
                </a:solidFill>
                <a:latin typeface="Frutiger 57Cn"/>
                <a:cs typeface="Frutiger 57Cn"/>
              </a:rPr>
              <a:t> </a:t>
            </a:r>
            <a:r>
              <a:rPr lang="en-US" sz="3200" dirty="0">
                <a:solidFill>
                  <a:srgbClr val="FFFFCC"/>
                </a:solidFill>
                <a:latin typeface="Frutiger 57Cn"/>
                <a:cs typeface="Frutiger 57Cn"/>
              </a:rPr>
              <a:t>a</a:t>
            </a:r>
            <a:r>
              <a:rPr lang="en-US" sz="3200" dirty="0">
                <a:solidFill>
                  <a:srgbClr val="FFCC66"/>
                </a:solidFill>
                <a:latin typeface="Frutiger 57Cn"/>
                <a:cs typeface="Frutiger 57Cn"/>
              </a:rPr>
              <a:t> leather belt around his waist.” </a:t>
            </a:r>
            <a:r>
              <a:rPr lang="en-US" sz="3200" dirty="0">
                <a:latin typeface="Frutiger 57Cn"/>
                <a:cs typeface="Frutiger 57Cn"/>
              </a:rPr>
              <a:t>And he said,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r>
              <a:rPr lang="en-US" sz="3200" i="1" dirty="0" smtClean="0">
                <a:latin typeface="Frutiger 57Cn"/>
                <a:cs typeface="Frutiger 57Cn"/>
              </a:rPr>
              <a:t>”</a:t>
            </a:r>
          </a:p>
          <a:p>
            <a:pPr algn="l"/>
            <a:endParaRPr lang="en-US" sz="3200" i="1" dirty="0">
              <a:latin typeface="Frutiger 57Cn"/>
              <a:cs typeface="Frutiger 57Cn"/>
            </a:endParaRPr>
          </a:p>
          <a:p>
            <a:pPr algn="l"/>
            <a:r>
              <a:rPr lang="en-US" sz="3200" dirty="0" smtClean="0">
                <a:solidFill>
                  <a:schemeClr val="tx2"/>
                </a:solidFill>
                <a:latin typeface="Frutiger 57Cn"/>
                <a:cs typeface="Frutiger 57Cn"/>
              </a:rPr>
              <a:t>“Hairy man”</a:t>
            </a:r>
            <a:r>
              <a:rPr lang="en-US" sz="3200" dirty="0" smtClean="0">
                <a:solidFill>
                  <a:srgbClr val="FFFFCC"/>
                </a:solidFill>
                <a:latin typeface="Frutiger 57Cn"/>
                <a:cs typeface="Frutiger 57Cn"/>
              </a:rPr>
              <a:t> in the original Hebrew is literally </a:t>
            </a:r>
          </a:p>
          <a:p>
            <a:pPr algn="l"/>
            <a:r>
              <a:rPr lang="en-US" sz="3200" i="1" dirty="0" smtClean="0">
                <a:solidFill>
                  <a:srgbClr val="FFFFCC"/>
                </a:solidFill>
                <a:latin typeface="Frutiger 57Cn"/>
                <a:cs typeface="Frutiger 57Cn"/>
              </a:rPr>
              <a:t>“master/owner/possessor of hair.”</a:t>
            </a:r>
            <a:endParaRPr lang="en-US" sz="3200" i="1" dirty="0">
              <a:solidFill>
                <a:srgbClr val="FFFFCC"/>
              </a:solidFill>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4006064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8:3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So He humbled you, allowed you to hunger, and fed you with manna which you did not know nor did your fathers know, that He might make you know that man shall not live by bread alone; but man lives by every word that proceeds from the mouth of the LORD.</a:t>
            </a:r>
          </a:p>
        </p:txBody>
      </p:sp>
    </p:spTree>
    <p:extLst>
      <p:ext uri="{BB962C8B-B14F-4D97-AF65-F5344CB8AC3E}">
        <p14:creationId xmlns:p14="http://schemas.microsoft.com/office/powerpoint/2010/main" val="3249805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2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38914"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We </a:t>
            </a:r>
            <a:r>
              <a:rPr lang="en-US" sz="3200" dirty="0">
                <a:latin typeface="Frutiger 57Cn"/>
                <a:cs typeface="Frutiger 57Cn"/>
              </a:rPr>
              <a:t>can’t understand what </a:t>
            </a:r>
            <a:r>
              <a:rPr lang="en-US" sz="3200" dirty="0" smtClean="0">
                <a:latin typeface="Frutiger 57Cn"/>
                <a:cs typeface="Frutiger 57Cn"/>
              </a:rPr>
              <a:t>the words mean </a:t>
            </a:r>
            <a:r>
              <a:rPr lang="en-US" sz="3200" dirty="0">
                <a:latin typeface="Frutiger 57Cn"/>
                <a:cs typeface="Frutiger 57Cn"/>
              </a:rPr>
              <a:t>for us today if we don’t first understand what </a:t>
            </a:r>
            <a:r>
              <a:rPr lang="en-US" sz="3200" dirty="0" smtClean="0">
                <a:latin typeface="Frutiger 57Cn"/>
                <a:cs typeface="Frutiger 57Cn"/>
              </a:rPr>
              <a:t>they meant </a:t>
            </a:r>
            <a:r>
              <a:rPr lang="en-US" sz="3200" dirty="0">
                <a:latin typeface="Frutiger 57Cn"/>
                <a:cs typeface="Frutiger 57Cn"/>
              </a:rPr>
              <a:t>to the original audience of that time and </a:t>
            </a:r>
            <a:r>
              <a:rPr lang="en-US" sz="3200" dirty="0" smtClean="0">
                <a:latin typeface="Frutiger 57Cn"/>
                <a:cs typeface="Frutiger 57Cn"/>
              </a:rPr>
              <a:t>culture. </a:t>
            </a:r>
            <a:endParaRPr lang="en-US" sz="3200" dirty="0">
              <a:latin typeface="Frutiger 57Cn"/>
              <a:cs typeface="Frutiger 57Cn"/>
            </a:endParaRPr>
          </a:p>
        </p:txBody>
      </p:sp>
    </p:spTree>
    <p:extLst>
      <p:ext uri="{BB962C8B-B14F-4D97-AF65-F5344CB8AC3E}">
        <p14:creationId xmlns:p14="http://schemas.microsoft.com/office/powerpoint/2010/main" val="4205291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 Frutiger Bold"/>
                <a:cs typeface="B Frutiger Bold"/>
              </a:rPr>
              <a:t>Keep this in mind:</a:t>
            </a:r>
            <a:endParaRPr lang="en-US" sz="4400" b="1" i="1" dirty="0">
              <a:solidFill>
                <a:schemeClr val="tx2"/>
              </a:solidFill>
              <a:effectLst>
                <a:outerShdw blurRad="50800" dist="38100" dir="8100000" algn="tr" rotWithShape="0">
                  <a:prstClr val="black">
                    <a:alpha val="40000"/>
                  </a:prstClr>
                </a:outerShdw>
              </a:effectLst>
              <a:latin typeface="B Frutiger Bold"/>
              <a:cs typeface="B Frutiger Bold"/>
            </a:endParaRPr>
          </a:p>
        </p:txBody>
      </p:sp>
      <p:sp>
        <p:nvSpPr>
          <p:cNvPr id="43010" name="Text Box 3"/>
          <p:cNvSpPr txBox="1">
            <a:spLocks noChangeArrowheads="1"/>
          </p:cNvSpPr>
          <p:nvPr/>
        </p:nvSpPr>
        <p:spPr bwMode="auto">
          <a:xfrm>
            <a:off x="762000" y="1131888"/>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600" i="1" dirty="0">
                <a:latin typeface="Frutiger 57Cn"/>
                <a:cs typeface="Frutiger 57Cn"/>
              </a:rPr>
              <a:t>We can’t </a:t>
            </a:r>
            <a:r>
              <a:rPr lang="en-US" sz="3600" i="1" dirty="0" smtClean="0">
                <a:latin typeface="Frutiger 57Cn"/>
                <a:cs typeface="Frutiger 57Cn"/>
              </a:rPr>
              <a:t>fully understand </a:t>
            </a:r>
            <a:r>
              <a:rPr lang="en-US" sz="3600" i="1" dirty="0">
                <a:latin typeface="Frutiger 57Cn"/>
                <a:cs typeface="Frutiger 57Cn"/>
              </a:rPr>
              <a:t>what the words mean for us today if we don’t first understand what they meant to the original audience of that time and culture. </a:t>
            </a:r>
          </a:p>
        </p:txBody>
      </p:sp>
    </p:spTree>
    <p:extLst>
      <p:ext uri="{BB962C8B-B14F-4D97-AF65-F5344CB8AC3E}">
        <p14:creationId xmlns:p14="http://schemas.microsoft.com/office/powerpoint/2010/main" val="631071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3:15-18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Now as the people were in expectation, and all reasoned in their hearts about John, whether he was the Christ or not,</a:t>
            </a:r>
          </a:p>
          <a:p>
            <a:pPr algn="l"/>
            <a:r>
              <a:rPr lang="en-US" sz="3200" dirty="0" smtClean="0">
                <a:latin typeface="Frutiger 57Cn"/>
                <a:cs typeface="Frutiger 57Cn"/>
              </a:rPr>
              <a:t>16  John </a:t>
            </a:r>
            <a:r>
              <a:rPr lang="en-US" sz="3200" dirty="0">
                <a:latin typeface="Frutiger 57Cn"/>
                <a:cs typeface="Frutiger 57Cn"/>
              </a:rPr>
              <a:t>answered, saying to all, “I indeed baptize you with water; but One mightier than I is coming, whose sandal strap I am not worthy to loose. He will baptize you with the Holy Spirit and fire.</a:t>
            </a:r>
          </a:p>
          <a:p>
            <a:pPr algn="l"/>
            <a:endParaRPr lang="en-US" sz="3200" dirty="0">
              <a:latin typeface="Frutiger 57Cn"/>
              <a:cs typeface="Frutiger 57Cn"/>
            </a:endParaRPr>
          </a:p>
        </p:txBody>
      </p:sp>
    </p:spTree>
    <p:extLst>
      <p:ext uri="{BB962C8B-B14F-4D97-AF65-F5344CB8AC3E}">
        <p14:creationId xmlns:p14="http://schemas.microsoft.com/office/powerpoint/2010/main" val="62103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3:15-18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Now as the people were in expectation, and all reasoned in their hearts about John, whether he was the Christ or not,</a:t>
            </a:r>
          </a:p>
          <a:p>
            <a:pPr algn="l"/>
            <a:r>
              <a:rPr lang="en-US" sz="3200" dirty="0" smtClean="0">
                <a:latin typeface="Frutiger 57Cn"/>
                <a:cs typeface="Frutiger 57Cn"/>
              </a:rPr>
              <a:t>16  John </a:t>
            </a:r>
            <a:r>
              <a:rPr lang="en-US" sz="3200" dirty="0">
                <a:latin typeface="Frutiger 57Cn"/>
                <a:cs typeface="Frutiger 57Cn"/>
              </a:rPr>
              <a:t>answered, saying to all, “I indeed </a:t>
            </a:r>
            <a:r>
              <a:rPr lang="en-US" sz="3200" dirty="0">
                <a:solidFill>
                  <a:srgbClr val="FFCC66"/>
                </a:solidFill>
                <a:latin typeface="Frutiger 57Cn"/>
                <a:cs typeface="Frutiger 57Cn"/>
              </a:rPr>
              <a:t>baptize </a:t>
            </a:r>
            <a:r>
              <a:rPr lang="en-US" sz="3200" dirty="0">
                <a:latin typeface="Frutiger 57Cn"/>
                <a:cs typeface="Frutiger 57Cn"/>
              </a:rPr>
              <a:t>you with water; but One mightier than I is coming, whose sandal strap I am not worthy to loose. He will baptize you with the Holy Spirit and fire.</a:t>
            </a:r>
          </a:p>
          <a:p>
            <a:pPr algn="l"/>
            <a:endParaRPr lang="en-US" sz="3200" dirty="0" smtClean="0">
              <a:latin typeface="Frutiger 57Cn"/>
              <a:cs typeface="Frutiger 57Cn"/>
            </a:endParaRPr>
          </a:p>
          <a:p>
            <a:pPr algn="l"/>
            <a:r>
              <a:rPr lang="en-US" sz="3200" dirty="0" smtClean="0">
                <a:solidFill>
                  <a:srgbClr val="FFCC66"/>
                </a:solidFill>
                <a:latin typeface="Frutiger 57Cn"/>
                <a:cs typeface="Frutiger 57Cn"/>
              </a:rPr>
              <a:t>“baptize” </a:t>
            </a:r>
            <a:r>
              <a:rPr lang="en-US" sz="3200" dirty="0" smtClean="0">
                <a:latin typeface="Frutiger 57Cn"/>
                <a:cs typeface="Frutiger 57Cn"/>
              </a:rPr>
              <a:t>= </a:t>
            </a:r>
            <a:r>
              <a:rPr lang="en-US" sz="3200" i="1" dirty="0" err="1" smtClean="0">
                <a:solidFill>
                  <a:srgbClr val="FFCC66"/>
                </a:solidFill>
                <a:latin typeface="Frutiger 57Cn"/>
                <a:cs typeface="Frutiger 57Cn"/>
              </a:rPr>
              <a:t>baptizo</a:t>
            </a:r>
            <a:r>
              <a:rPr lang="en-US" sz="3200" i="1" dirty="0" smtClean="0">
                <a:solidFill>
                  <a:srgbClr val="FFCC66"/>
                </a:solidFill>
                <a:latin typeface="Frutiger 57Cn"/>
                <a:cs typeface="Frutiger 57Cn"/>
              </a:rPr>
              <a:t>, </a:t>
            </a:r>
            <a:r>
              <a:rPr lang="en-US" sz="3200" dirty="0" smtClean="0">
                <a:latin typeface="Frutiger 57Cn"/>
                <a:cs typeface="Frutiger 57Cn"/>
              </a:rPr>
              <a:t>meaning “immerse” or “submerge.”</a:t>
            </a:r>
            <a:endParaRPr lang="en-US" sz="3200" dirty="0">
              <a:latin typeface="Frutiger 57Cn"/>
              <a:cs typeface="Frutiger 57Cn"/>
            </a:endParaRPr>
          </a:p>
        </p:txBody>
      </p:sp>
    </p:spTree>
    <p:extLst>
      <p:ext uri="{BB962C8B-B14F-4D97-AF65-F5344CB8AC3E}">
        <p14:creationId xmlns:p14="http://schemas.microsoft.com/office/powerpoint/2010/main" val="3061107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3:15-18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Now as the people were in expectation, and all reasoned in their hearts about John, whether he was the Christ or not,</a:t>
            </a:r>
          </a:p>
          <a:p>
            <a:pPr algn="l"/>
            <a:r>
              <a:rPr lang="en-US" sz="3200" dirty="0" smtClean="0">
                <a:latin typeface="Frutiger 57Cn"/>
                <a:cs typeface="Frutiger 57Cn"/>
              </a:rPr>
              <a:t>16  John </a:t>
            </a:r>
            <a:r>
              <a:rPr lang="en-US" sz="3200" dirty="0">
                <a:latin typeface="Frutiger 57Cn"/>
                <a:cs typeface="Frutiger 57Cn"/>
              </a:rPr>
              <a:t>answered, saying to all, “I indeed </a:t>
            </a:r>
            <a:r>
              <a:rPr lang="en-US" sz="3200" dirty="0">
                <a:solidFill>
                  <a:srgbClr val="FFCC66"/>
                </a:solidFill>
                <a:latin typeface="Frutiger 57Cn"/>
                <a:cs typeface="Frutiger 57Cn"/>
              </a:rPr>
              <a:t>baptize </a:t>
            </a:r>
            <a:r>
              <a:rPr lang="en-US" sz="3200" dirty="0">
                <a:latin typeface="Frutiger 57Cn"/>
                <a:cs typeface="Frutiger 57Cn"/>
              </a:rPr>
              <a:t>you with water; but One mightier than I is coming, whose sandal strap I am not worthy to loose. He will baptize you with the Holy Spirit and fire.</a:t>
            </a:r>
          </a:p>
          <a:p>
            <a:pPr algn="l"/>
            <a:endParaRPr lang="en-US" sz="3200" dirty="0" smtClean="0">
              <a:latin typeface="Frutiger 57Cn"/>
              <a:cs typeface="Frutiger 57Cn"/>
            </a:endParaRPr>
          </a:p>
          <a:p>
            <a:pPr algn="l"/>
            <a:r>
              <a:rPr lang="en-US" sz="3200" dirty="0" smtClean="0">
                <a:solidFill>
                  <a:srgbClr val="FFCC66"/>
                </a:solidFill>
                <a:latin typeface="Frutiger 57Cn"/>
                <a:cs typeface="Frutiger 57Cn"/>
              </a:rPr>
              <a:t>“baptize” </a:t>
            </a:r>
            <a:r>
              <a:rPr lang="en-US" sz="3200" dirty="0" smtClean="0">
                <a:latin typeface="Frutiger 57Cn"/>
                <a:cs typeface="Frutiger 57Cn"/>
              </a:rPr>
              <a:t>= </a:t>
            </a:r>
            <a:r>
              <a:rPr lang="en-US" sz="3200" i="1" dirty="0" err="1" smtClean="0">
                <a:solidFill>
                  <a:srgbClr val="FFCC66"/>
                </a:solidFill>
                <a:latin typeface="Frutiger 57Cn"/>
                <a:cs typeface="Frutiger 57Cn"/>
              </a:rPr>
              <a:t>baptizo</a:t>
            </a:r>
            <a:r>
              <a:rPr lang="en-US" sz="3200" i="1" dirty="0" smtClean="0">
                <a:solidFill>
                  <a:srgbClr val="FFCC66"/>
                </a:solidFill>
                <a:latin typeface="Frutiger 57Cn"/>
                <a:cs typeface="Frutiger 57Cn"/>
              </a:rPr>
              <a:t>, </a:t>
            </a:r>
            <a:r>
              <a:rPr lang="en-US" sz="3200" dirty="0" smtClean="0">
                <a:latin typeface="Frutiger 57Cn"/>
                <a:cs typeface="Frutiger 57Cn"/>
              </a:rPr>
              <a:t>meaning “immerse” or “submerge.” It’s used of ships sinking, being “baptized” in the sea.</a:t>
            </a:r>
            <a:endParaRPr lang="en-US" sz="3200" dirty="0">
              <a:latin typeface="Frutiger 57Cn"/>
              <a:cs typeface="Frutiger 57Cn"/>
            </a:endParaRPr>
          </a:p>
        </p:txBody>
      </p:sp>
    </p:spTree>
    <p:extLst>
      <p:ext uri="{BB962C8B-B14F-4D97-AF65-F5344CB8AC3E}">
        <p14:creationId xmlns:p14="http://schemas.microsoft.com/office/powerpoint/2010/main" val="4028041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3:15-18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Now as the people were in expectation, and all reasoned in their hearts about John, whether he was the Christ or not,</a:t>
            </a:r>
          </a:p>
          <a:p>
            <a:pPr algn="l"/>
            <a:r>
              <a:rPr lang="en-US" sz="3200" dirty="0" smtClean="0">
                <a:latin typeface="Frutiger 57Cn"/>
                <a:cs typeface="Frutiger 57Cn"/>
              </a:rPr>
              <a:t>16  John </a:t>
            </a:r>
            <a:r>
              <a:rPr lang="en-US" sz="3200" dirty="0">
                <a:latin typeface="Frutiger 57Cn"/>
                <a:cs typeface="Frutiger 57Cn"/>
              </a:rPr>
              <a:t>answered, saying to all, “I indeed baptize</a:t>
            </a:r>
            <a:r>
              <a:rPr lang="en-US" sz="3200" dirty="0">
                <a:solidFill>
                  <a:srgbClr val="FFCC66"/>
                </a:solidFill>
                <a:latin typeface="Frutiger 57Cn"/>
                <a:cs typeface="Frutiger 57Cn"/>
              </a:rPr>
              <a:t> </a:t>
            </a:r>
            <a:r>
              <a:rPr lang="en-US" sz="3200" dirty="0">
                <a:latin typeface="Frutiger 57Cn"/>
                <a:cs typeface="Frutiger 57Cn"/>
              </a:rPr>
              <a:t>you </a:t>
            </a:r>
            <a:r>
              <a:rPr lang="en-US" sz="3200" dirty="0">
                <a:solidFill>
                  <a:schemeClr val="tx2"/>
                </a:solidFill>
                <a:latin typeface="Frutiger 57Cn"/>
                <a:cs typeface="Frutiger 57Cn"/>
              </a:rPr>
              <a:t>with</a:t>
            </a:r>
            <a:r>
              <a:rPr lang="en-US" sz="3200" dirty="0">
                <a:latin typeface="Frutiger 57Cn"/>
                <a:cs typeface="Frutiger 57Cn"/>
              </a:rPr>
              <a:t> water; but One mightier than I is coming, whose sandal strap I am not worthy to loose. He will baptize you </a:t>
            </a:r>
            <a:r>
              <a:rPr lang="en-US" sz="3200" dirty="0">
                <a:solidFill>
                  <a:srgbClr val="FFCC66"/>
                </a:solidFill>
                <a:latin typeface="Frutiger 57Cn"/>
                <a:cs typeface="Frutiger 57Cn"/>
              </a:rPr>
              <a:t>with</a:t>
            </a:r>
            <a:r>
              <a:rPr lang="en-US" sz="3200" dirty="0">
                <a:latin typeface="Frutiger 57Cn"/>
                <a:cs typeface="Frutiger 57Cn"/>
              </a:rPr>
              <a:t> the Holy Spirit and fire.</a:t>
            </a:r>
          </a:p>
          <a:p>
            <a:pPr algn="l"/>
            <a:endParaRPr lang="en-US" sz="3200" dirty="0" smtClean="0">
              <a:latin typeface="Frutiger 57Cn"/>
              <a:cs typeface="Frutiger 57Cn"/>
            </a:endParaRPr>
          </a:p>
          <a:p>
            <a:pPr algn="l"/>
            <a:r>
              <a:rPr lang="en-US" sz="3200" dirty="0" smtClean="0">
                <a:solidFill>
                  <a:srgbClr val="FFCC66"/>
                </a:solidFill>
                <a:latin typeface="Frutiger 57Cn"/>
                <a:cs typeface="Frutiger 57Cn"/>
              </a:rPr>
              <a:t>“with” </a:t>
            </a:r>
            <a:r>
              <a:rPr lang="en-US" sz="3200" dirty="0" smtClean="0">
                <a:latin typeface="Frutiger 57Cn"/>
                <a:cs typeface="Frutiger 57Cn"/>
              </a:rPr>
              <a:t>= </a:t>
            </a:r>
            <a:r>
              <a:rPr lang="en-US" sz="3200" i="1" dirty="0" smtClean="0">
                <a:solidFill>
                  <a:srgbClr val="FFCC66"/>
                </a:solidFill>
                <a:latin typeface="Frutiger 57Cn"/>
                <a:cs typeface="Frutiger 57Cn"/>
              </a:rPr>
              <a:t>en, </a:t>
            </a:r>
            <a:r>
              <a:rPr lang="en-US" sz="3200" dirty="0" smtClean="0">
                <a:latin typeface="Frutiger 57Cn"/>
                <a:cs typeface="Frutiger 57Cn"/>
              </a:rPr>
              <a:t>meaning “with,” “in,” “on,” or “by.”</a:t>
            </a:r>
            <a:endParaRPr lang="en-US" sz="3200" dirty="0">
              <a:latin typeface="Frutiger 57Cn"/>
              <a:cs typeface="Frutiger 57Cn"/>
            </a:endParaRPr>
          </a:p>
        </p:txBody>
      </p:sp>
    </p:spTree>
    <p:extLst>
      <p:ext uri="{BB962C8B-B14F-4D97-AF65-F5344CB8AC3E}">
        <p14:creationId xmlns:p14="http://schemas.microsoft.com/office/powerpoint/2010/main" val="1000252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3:15-18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Now as the people were in expectation, and all reasoned in their hearts about John, whether he was the Christ or not,</a:t>
            </a:r>
          </a:p>
          <a:p>
            <a:pPr algn="l"/>
            <a:r>
              <a:rPr lang="en-US" sz="3200" dirty="0" smtClean="0">
                <a:latin typeface="Frutiger 57Cn"/>
                <a:cs typeface="Frutiger 57Cn"/>
              </a:rPr>
              <a:t>16  John </a:t>
            </a:r>
            <a:r>
              <a:rPr lang="en-US" sz="3200" dirty="0">
                <a:latin typeface="Frutiger 57Cn"/>
                <a:cs typeface="Frutiger 57Cn"/>
              </a:rPr>
              <a:t>answered, saying to all, “I indeed baptize</a:t>
            </a:r>
            <a:r>
              <a:rPr lang="en-US" sz="3200" dirty="0">
                <a:solidFill>
                  <a:srgbClr val="FFCC66"/>
                </a:solidFill>
                <a:latin typeface="Frutiger 57Cn"/>
                <a:cs typeface="Frutiger 57Cn"/>
              </a:rPr>
              <a:t> </a:t>
            </a:r>
            <a:r>
              <a:rPr lang="en-US" sz="3200" dirty="0">
                <a:latin typeface="Frutiger 57Cn"/>
                <a:cs typeface="Frutiger 57Cn"/>
              </a:rPr>
              <a:t>you </a:t>
            </a:r>
            <a:r>
              <a:rPr lang="en-US" sz="3200" strike="sngStrike" dirty="0" smtClean="0">
                <a:solidFill>
                  <a:schemeClr val="tx2"/>
                </a:solidFill>
                <a:latin typeface="Frutiger 57Cn"/>
                <a:cs typeface="Frutiger 57Cn"/>
              </a:rPr>
              <a:t>with</a:t>
            </a:r>
            <a:r>
              <a:rPr lang="en-US" sz="3200" dirty="0" smtClean="0">
                <a:solidFill>
                  <a:schemeClr val="tx2"/>
                </a:solidFill>
                <a:latin typeface="Frutiger 57Cn"/>
                <a:cs typeface="Frutiger 57Cn"/>
              </a:rPr>
              <a:t> in </a:t>
            </a:r>
            <a:r>
              <a:rPr lang="en-US" sz="3200" dirty="0" smtClean="0">
                <a:latin typeface="Frutiger 57Cn"/>
                <a:cs typeface="Frutiger 57Cn"/>
              </a:rPr>
              <a:t>water</a:t>
            </a:r>
            <a:r>
              <a:rPr lang="en-US" sz="3200" dirty="0">
                <a:latin typeface="Frutiger 57Cn"/>
                <a:cs typeface="Frutiger 57Cn"/>
              </a:rPr>
              <a:t>; but One mightier than I is coming, whose sandal strap I am not worthy to loose. He will baptize you </a:t>
            </a:r>
            <a:r>
              <a:rPr lang="en-US" sz="3200" strike="sngStrike" dirty="0" smtClean="0">
                <a:solidFill>
                  <a:srgbClr val="FFCC66"/>
                </a:solidFill>
                <a:latin typeface="Frutiger 57Cn"/>
                <a:cs typeface="Frutiger 57Cn"/>
              </a:rPr>
              <a:t>with</a:t>
            </a:r>
            <a:r>
              <a:rPr lang="en-US" sz="3200" dirty="0">
                <a:solidFill>
                  <a:srgbClr val="FFCC66"/>
                </a:solidFill>
                <a:latin typeface="Frutiger 57Cn"/>
                <a:cs typeface="Frutiger 57Cn"/>
              </a:rPr>
              <a:t> </a:t>
            </a:r>
            <a:r>
              <a:rPr lang="en-US" sz="3200" dirty="0" smtClean="0">
                <a:solidFill>
                  <a:srgbClr val="FFCC66"/>
                </a:solidFill>
                <a:latin typeface="Frutiger 57Cn"/>
                <a:cs typeface="Frutiger 57Cn"/>
              </a:rPr>
              <a:t>in </a:t>
            </a:r>
            <a:r>
              <a:rPr lang="en-US" sz="3200" dirty="0" smtClean="0">
                <a:latin typeface="Frutiger 57Cn"/>
                <a:cs typeface="Frutiger 57Cn"/>
              </a:rPr>
              <a:t>the </a:t>
            </a:r>
            <a:r>
              <a:rPr lang="en-US" sz="3200" dirty="0">
                <a:latin typeface="Frutiger 57Cn"/>
                <a:cs typeface="Frutiger 57Cn"/>
              </a:rPr>
              <a:t>Holy Spirit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fire.</a:t>
            </a:r>
          </a:p>
          <a:p>
            <a:pPr algn="l"/>
            <a:endParaRPr lang="en-US" sz="3200" dirty="0" smtClean="0">
              <a:latin typeface="Frutiger 57Cn"/>
              <a:cs typeface="Frutiger 57Cn"/>
            </a:endParaRPr>
          </a:p>
          <a:p>
            <a:pPr algn="l"/>
            <a:r>
              <a:rPr lang="en-US" sz="3200" dirty="0" smtClean="0">
                <a:solidFill>
                  <a:srgbClr val="FFCC66"/>
                </a:solidFill>
                <a:latin typeface="Frutiger 57Cn"/>
                <a:cs typeface="Frutiger 57Cn"/>
              </a:rPr>
              <a:t>“with” </a:t>
            </a:r>
            <a:r>
              <a:rPr lang="en-US" sz="3200" dirty="0" smtClean="0">
                <a:latin typeface="Frutiger 57Cn"/>
                <a:cs typeface="Frutiger 57Cn"/>
              </a:rPr>
              <a:t>= </a:t>
            </a:r>
            <a:r>
              <a:rPr lang="en-US" sz="3200" i="1" dirty="0" smtClean="0">
                <a:solidFill>
                  <a:srgbClr val="FFCC66"/>
                </a:solidFill>
                <a:latin typeface="Frutiger 57Cn"/>
                <a:cs typeface="Frutiger 57Cn"/>
              </a:rPr>
              <a:t>en, </a:t>
            </a:r>
            <a:r>
              <a:rPr lang="en-US" sz="3200" dirty="0" smtClean="0">
                <a:latin typeface="Frutiger 57Cn"/>
                <a:cs typeface="Frutiger 57Cn"/>
              </a:rPr>
              <a:t>meaning “with,” “in,” “on,” or “by.”</a:t>
            </a:r>
            <a:endParaRPr lang="en-US" sz="3200" dirty="0">
              <a:latin typeface="Frutiger 57Cn"/>
              <a:cs typeface="Frutiger 57Cn"/>
            </a:endParaRPr>
          </a:p>
        </p:txBody>
      </p:sp>
    </p:spTree>
    <p:extLst>
      <p:ext uri="{BB962C8B-B14F-4D97-AF65-F5344CB8AC3E}">
        <p14:creationId xmlns:p14="http://schemas.microsoft.com/office/powerpoint/2010/main" val="1170331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19:1-5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And it happened, while </a:t>
            </a:r>
            <a:r>
              <a:rPr lang="en-US" sz="3200" dirty="0" err="1">
                <a:latin typeface="Frutiger 57Cn"/>
                <a:cs typeface="Frutiger 57Cn"/>
              </a:rPr>
              <a:t>Apollos</a:t>
            </a:r>
            <a:r>
              <a:rPr lang="en-US" sz="3200" dirty="0">
                <a:latin typeface="Frutiger 57Cn"/>
                <a:cs typeface="Frutiger 57Cn"/>
              </a:rPr>
              <a:t> was at Corinth, that Paul, having passed through the upper regions, came to Ephesus. And finding some disciples</a:t>
            </a:r>
          </a:p>
          <a:p>
            <a:pPr algn="l"/>
            <a:r>
              <a:rPr lang="en-US" sz="3200" dirty="0">
                <a:latin typeface="Frutiger 57Cn"/>
                <a:cs typeface="Frutiger 57Cn"/>
              </a:rPr>
              <a:t>2  he said to them, “Did you receive the Holy Spirit when you believed?” So they said to him, “We have not so much as heard whether there is a Holy Spirit.”</a:t>
            </a:r>
          </a:p>
          <a:p>
            <a:pPr algn="l"/>
            <a:r>
              <a:rPr lang="en-US" sz="3200" dirty="0">
                <a:latin typeface="Frutiger 57Cn"/>
                <a:cs typeface="Frutiger 57Cn"/>
              </a:rPr>
              <a:t>3  And he said to them, “Into what then were you baptized?” So they said, “Into John’s baptism.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61290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Acts 19:1-5</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Then Paul said, “John indeed baptized with a baptism of repentance, saying to the people that they should believe on Him who would come after him, that is, on Christ Jesus.”</a:t>
            </a:r>
          </a:p>
          <a:p>
            <a:pPr algn="l"/>
            <a:r>
              <a:rPr lang="en-US" sz="3200" dirty="0">
                <a:latin typeface="Frutiger 57Cn"/>
                <a:cs typeface="Frutiger 57Cn"/>
              </a:rPr>
              <a:t>5  When they heard this, they were baptized in the name of the Lord Jesus.</a:t>
            </a:r>
          </a:p>
        </p:txBody>
      </p:sp>
    </p:spTree>
    <p:extLst>
      <p:ext uri="{BB962C8B-B14F-4D97-AF65-F5344CB8AC3E}">
        <p14:creationId xmlns:p14="http://schemas.microsoft.com/office/powerpoint/2010/main" val="1343544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91:11-12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For He shall give His angels charge over you,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keep you in all your ways.</a:t>
            </a:r>
          </a:p>
          <a:p>
            <a:pPr algn="l"/>
            <a:r>
              <a:rPr lang="en-US" sz="3200" dirty="0">
                <a:latin typeface="Frutiger 57Cn"/>
                <a:cs typeface="Frutiger 57Cn"/>
              </a:rPr>
              <a:t>12  In their hands they shall bear you up, </a:t>
            </a:r>
            <a:r>
              <a:rPr lang="en-US" sz="3200" dirty="0" smtClean="0">
                <a:latin typeface="Frutiger 57Cn"/>
                <a:cs typeface="Frutiger 57Cn"/>
              </a:rPr>
              <a:t>lest </a:t>
            </a:r>
            <a:r>
              <a:rPr lang="en-US" sz="3200" dirty="0">
                <a:latin typeface="Frutiger 57Cn"/>
                <a:cs typeface="Frutiger 57Cn"/>
              </a:rPr>
              <a:t>you dash your foot against a stone.</a:t>
            </a:r>
          </a:p>
        </p:txBody>
      </p:sp>
    </p:spTree>
    <p:extLst>
      <p:ext uri="{BB962C8B-B14F-4D97-AF65-F5344CB8AC3E}">
        <p14:creationId xmlns:p14="http://schemas.microsoft.com/office/powerpoint/2010/main" val="4080585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3:15-18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latin typeface="Frutiger 57Cn"/>
                <a:cs typeface="Frutiger 57Cn"/>
              </a:rPr>
              <a:t>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a:p>
            <a:pPr algn="l"/>
            <a:endParaRPr lang="en-US" sz="3200" dirty="0">
              <a:latin typeface="Frutiger 57Cn"/>
              <a:cs typeface="Frutiger 57Cn"/>
            </a:endParaRPr>
          </a:p>
        </p:txBody>
      </p:sp>
    </p:spTree>
    <p:extLst>
      <p:ext uri="{BB962C8B-B14F-4D97-AF65-F5344CB8AC3E}">
        <p14:creationId xmlns:p14="http://schemas.microsoft.com/office/powerpoint/2010/main" val="37813200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transparent-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103"/>
            <a:ext cx="10689755" cy="6843897"/>
          </a:xfrm>
          <a:prstGeom prst="rect">
            <a:avLst/>
          </a:prstGeom>
        </p:spPr>
      </p:pic>
    </p:spTree>
    <p:extLst>
      <p:ext uri="{BB962C8B-B14F-4D97-AF65-F5344CB8AC3E}">
        <p14:creationId xmlns:p14="http://schemas.microsoft.com/office/powerpoint/2010/main" val="4190520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4-Two-Boys-with-Threashing-S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29" y="0"/>
            <a:ext cx="9779929" cy="6858000"/>
          </a:xfrm>
          <a:prstGeom prst="rect">
            <a:avLst/>
          </a:prstGeom>
        </p:spPr>
      </p:pic>
    </p:spTree>
    <p:extLst>
      <p:ext uri="{BB962C8B-B14F-4D97-AF65-F5344CB8AC3E}">
        <p14:creationId xmlns:p14="http://schemas.microsoft.com/office/powerpoint/2010/main" val="2245373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age_araunahsthressingfloor_e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705"/>
            <a:ext cx="9144000" cy="5840016"/>
          </a:xfrm>
          <a:prstGeom prst="rect">
            <a:avLst/>
          </a:prstGeom>
        </p:spPr>
      </p:pic>
    </p:spTree>
    <p:extLst>
      <p:ext uri="{BB962C8B-B14F-4D97-AF65-F5344CB8AC3E}">
        <p14:creationId xmlns:p14="http://schemas.microsoft.com/office/powerpoint/2010/main" val="2896657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301f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09" y="-63840"/>
            <a:ext cx="10454649" cy="6921840"/>
          </a:xfrm>
          <a:prstGeom prst="rect">
            <a:avLst/>
          </a:prstGeom>
        </p:spPr>
      </p:pic>
    </p:spTree>
    <p:extLst>
      <p:ext uri="{BB962C8B-B14F-4D97-AF65-F5344CB8AC3E}">
        <p14:creationId xmlns:p14="http://schemas.microsoft.com/office/powerpoint/2010/main" val="2537864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98735305_7502259e4f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25099" cy="6858000"/>
          </a:xfrm>
          <a:prstGeom prst="rect">
            <a:avLst/>
          </a:prstGeom>
        </p:spPr>
      </p:pic>
    </p:spTree>
    <p:extLst>
      <p:ext uri="{BB962C8B-B14F-4D97-AF65-F5344CB8AC3E}">
        <p14:creationId xmlns:p14="http://schemas.microsoft.com/office/powerpoint/2010/main" val="2350052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And I will winnow them with a winnowing fan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gates of the land; I will bereave them of children; I will destroy My people, since they do not return from their ways.</a:t>
            </a:r>
          </a:p>
          <a:p>
            <a:pPr algn="l"/>
            <a:endParaRPr lang="en-US" sz="3200" dirty="0">
              <a:latin typeface="Frutiger 57Cn"/>
              <a:cs typeface="Frutiger 57Cn"/>
            </a:endParaRPr>
          </a:p>
        </p:txBody>
      </p:sp>
    </p:spTree>
    <p:extLst>
      <p:ext uri="{BB962C8B-B14F-4D97-AF65-F5344CB8AC3E}">
        <p14:creationId xmlns:p14="http://schemas.microsoft.com/office/powerpoint/2010/main" val="2705426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15:5-9</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“For who will have pity on you, O Jerusalem? Or who will bemoan you? Or who will turn aside to ask how you are doing?</a:t>
            </a:r>
          </a:p>
          <a:p>
            <a:pPr algn="l"/>
            <a:r>
              <a:rPr lang="en-US" sz="3200" dirty="0">
                <a:latin typeface="Frutiger 57Cn"/>
                <a:cs typeface="Frutiger 57Cn"/>
              </a:rPr>
              <a:t>6  You have forsaken Me,” says the LORD, “You have gone backward. Therefore I will stretch out My hand against you and destroy you; I am weary of relenting!</a:t>
            </a:r>
          </a:p>
          <a:p>
            <a:pPr algn="l"/>
            <a:r>
              <a:rPr lang="en-US" sz="3200" dirty="0">
                <a:latin typeface="Frutiger 57Cn"/>
                <a:cs typeface="Frutiger 57Cn"/>
              </a:rPr>
              <a:t>7  And </a:t>
            </a:r>
            <a:r>
              <a:rPr lang="en-US" sz="3200" i="1" dirty="0">
                <a:latin typeface="Frutiger 57Cn"/>
                <a:cs typeface="Frutiger 57Cn"/>
              </a:rPr>
              <a:t>I will winnow them with a winnowing fan</a:t>
            </a:r>
            <a:r>
              <a:rPr lang="en-US" sz="3200" dirty="0">
                <a:latin typeface="Frutiger 57Cn"/>
                <a:cs typeface="Frutiger 57Cn"/>
              </a:rPr>
              <a: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gates of the land; I will bereave them of children; I will destroy My people, since they do not return from their ways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080643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15:5-9</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8  Their widows will be increased to Me more than the sand of the seas; I will bring against them, against the mother of the young men, a plunderer at noonday; I will cause anguish and terror to fall on them suddenly.</a:t>
            </a:r>
          </a:p>
          <a:p>
            <a:pPr algn="l"/>
            <a:r>
              <a:rPr lang="en-US" sz="3200" dirty="0">
                <a:latin typeface="Frutiger 57Cn"/>
                <a:cs typeface="Frutiger 57Cn"/>
              </a:rPr>
              <a:t>9  “She languishes who has borne seven; she has breathed her last; her sun has gone down while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it </a:t>
            </a:r>
            <a:r>
              <a:rPr lang="en-US" sz="3200" dirty="0">
                <a:latin typeface="Frutiger 57Cn"/>
                <a:cs typeface="Frutiger 57Cn"/>
              </a:rPr>
              <a:t>was yet day; she has been ashamed and </a:t>
            </a:r>
            <a:r>
              <a:rPr lang="en-US" sz="3200" dirty="0" smtClean="0">
                <a:latin typeface="Frutiger 57Cn"/>
                <a:cs typeface="Frutiger 57Cn"/>
              </a:rPr>
              <a:t>con-founded</a:t>
            </a:r>
            <a:r>
              <a:rPr lang="en-US" sz="3200" dirty="0">
                <a:latin typeface="Frutiger 57Cn"/>
                <a:cs typeface="Frutiger 57Cn"/>
              </a:rPr>
              <a:t>. And the remnant of them I will deliver to the sword before their enemies,” says the LORD.</a:t>
            </a:r>
          </a:p>
          <a:p>
            <a:pPr algn="l"/>
            <a:endParaRPr lang="en-US" sz="3200" dirty="0">
              <a:latin typeface="Frutiger 57Cn"/>
              <a:cs typeface="Frutiger 57Cn"/>
            </a:endParaRPr>
          </a:p>
        </p:txBody>
      </p:sp>
    </p:spTree>
    <p:extLst>
      <p:ext uri="{BB962C8B-B14F-4D97-AF65-F5344CB8AC3E}">
        <p14:creationId xmlns:p14="http://schemas.microsoft.com/office/powerpoint/2010/main" val="3784031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The ungodly </a:t>
            </a:r>
            <a:r>
              <a:rPr lang="en-US" sz="3200" dirty="0" smtClean="0">
                <a:latin typeface="Frutiger 57Cn"/>
                <a:cs typeface="Frutiger 57Cn"/>
              </a:rPr>
              <a:t>. . . are </a:t>
            </a:r>
            <a:r>
              <a:rPr lang="en-US" sz="3200" i="1" dirty="0">
                <a:latin typeface="Frutiger 57Cn"/>
                <a:cs typeface="Frutiger 57Cn"/>
              </a:rPr>
              <a:t>like the chaff which the wind drives away</a:t>
            </a:r>
            <a:r>
              <a:rPr lang="en-US" sz="3200" i="1" dirty="0" smtClean="0">
                <a:latin typeface="Frutiger 57Cn"/>
                <a:cs typeface="Frutiger 57Cn"/>
              </a:rPr>
              <a:t>.</a:t>
            </a:r>
            <a:endParaRPr lang="en-US" sz="3200" dirty="0">
              <a:latin typeface="Frutiger 57Cn"/>
              <a:cs typeface="Frutiger 57Cn"/>
            </a:endParaRPr>
          </a:p>
        </p:txBody>
      </p:sp>
      <p:sp>
        <p:nvSpPr>
          <p:cNvPr id="5" name="Rectangle 2"/>
          <p:cNvSpPr>
            <a:spLocks noChangeArrowheads="1"/>
          </p:cNvSpPr>
          <p:nvPr/>
        </p:nvSpPr>
        <p:spPr bwMode="auto">
          <a:xfrm>
            <a:off x="-6649" y="2209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Hosea 13:3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55351" y="33305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Therefore they shall be like the morning cloud and like the early dew that passes away, </a:t>
            </a:r>
            <a:r>
              <a:rPr lang="en-US" sz="3200" i="1" dirty="0">
                <a:latin typeface="Frutiger 57Cn"/>
                <a:cs typeface="Frutiger 57Cn"/>
              </a:rPr>
              <a:t>like chaff blown off from a threshing floor</a:t>
            </a:r>
            <a:r>
              <a:rPr lang="en-US" sz="3200" dirty="0">
                <a:latin typeface="Frutiger 57Cn"/>
                <a:cs typeface="Frutiger 57Cn"/>
              </a:rPr>
              <a:t> and like smoke from a chimney.</a:t>
            </a:r>
          </a:p>
        </p:txBody>
      </p:sp>
    </p:spTree>
    <p:extLst>
      <p:ext uri="{BB962C8B-B14F-4D97-AF65-F5344CB8AC3E}">
        <p14:creationId xmlns:p14="http://schemas.microsoft.com/office/powerpoint/2010/main" val="2155448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91:11-12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For He shall give His angels charge over you, </a:t>
            </a:r>
            <a:r>
              <a:rPr lang="en-US" sz="3200" dirty="0" smtClean="0">
                <a:latin typeface="Frutiger 57Cn"/>
                <a:cs typeface="Frutiger 57Cn"/>
              </a:rPr>
              <a:t/>
            </a:r>
            <a:br>
              <a:rPr lang="en-US" sz="3200" dirty="0" smtClean="0">
                <a:latin typeface="Frutiger 57Cn"/>
                <a:cs typeface="Frutiger 57Cn"/>
              </a:rPr>
            </a:br>
            <a:r>
              <a:rPr lang="en-US" sz="3200" dirty="0" smtClean="0">
                <a:solidFill>
                  <a:srgbClr val="FFCC66"/>
                </a:solidFill>
                <a:latin typeface="Frutiger 57Cn"/>
                <a:cs typeface="Frutiger 57Cn"/>
              </a:rPr>
              <a:t>to </a:t>
            </a:r>
            <a:r>
              <a:rPr lang="en-US" sz="3200" dirty="0">
                <a:solidFill>
                  <a:srgbClr val="FFCC66"/>
                </a:solidFill>
                <a:latin typeface="Frutiger 57Cn"/>
                <a:cs typeface="Frutiger 57Cn"/>
              </a:rPr>
              <a:t>keep you in all your ways.</a:t>
            </a:r>
          </a:p>
          <a:p>
            <a:pPr algn="l"/>
            <a:r>
              <a:rPr lang="en-US" sz="3200" dirty="0">
                <a:latin typeface="Frutiger 57Cn"/>
                <a:cs typeface="Frutiger 57Cn"/>
              </a:rPr>
              <a:t>12  In their hands they shall bear you up, </a:t>
            </a:r>
            <a:r>
              <a:rPr lang="en-US" sz="3200" dirty="0" smtClean="0">
                <a:latin typeface="Frutiger 57Cn"/>
                <a:cs typeface="Frutiger 57Cn"/>
              </a:rPr>
              <a:t>lest </a:t>
            </a:r>
            <a:r>
              <a:rPr lang="en-US" sz="3200" dirty="0">
                <a:latin typeface="Frutiger 57Cn"/>
                <a:cs typeface="Frutiger 57Cn"/>
              </a:rPr>
              <a:t>you dash your foot against a stone.</a:t>
            </a:r>
          </a:p>
        </p:txBody>
      </p:sp>
    </p:spTree>
    <p:extLst>
      <p:ext uri="{BB962C8B-B14F-4D97-AF65-F5344CB8AC3E}">
        <p14:creationId xmlns:p14="http://schemas.microsoft.com/office/powerpoint/2010/main" val="3558995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5:24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24  Therefore, as the fire devours the stubble, and </a:t>
            </a:r>
            <a:r>
              <a:rPr lang="en-US" sz="3200" i="1" dirty="0">
                <a:latin typeface="Frutiger 57Cn"/>
                <a:cs typeface="Frutiger 57Cn"/>
              </a:rPr>
              <a:t>the flame consumes the chaff,</a:t>
            </a:r>
            <a:r>
              <a:rPr lang="en-US" sz="3200" dirty="0">
                <a:latin typeface="Frutiger 57Cn"/>
                <a:cs typeface="Frutiger 57Cn"/>
              </a:rPr>
              <a:t> so their root will be as rottenness, and their blossom will ascend like dust; because they have rejected the law of the LORD of hosts, and despised the word of the Holy One of Israel.</a:t>
            </a:r>
          </a:p>
        </p:txBody>
      </p:sp>
    </p:spTree>
    <p:extLst>
      <p:ext uri="{BB962C8B-B14F-4D97-AF65-F5344CB8AC3E}">
        <p14:creationId xmlns:p14="http://schemas.microsoft.com/office/powerpoint/2010/main" val="483908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66:23-24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And it shall come to pass that from one New Moon to another, and from one Sabbath to another, all flesh shall come to worship before Me,” says the LORD.</a:t>
            </a:r>
          </a:p>
          <a:p>
            <a:pPr algn="l"/>
            <a:r>
              <a:rPr lang="en-US" sz="3200" dirty="0">
                <a:latin typeface="Frutiger 57Cn"/>
                <a:cs typeface="Frutiger 57Cn"/>
              </a:rPr>
              <a:t>24 “And they shall go forth and look upon the corpses of the men who have transgressed against Me. For their worm does not die, </a:t>
            </a:r>
            <a:r>
              <a:rPr lang="en-US" sz="3200" i="1" dirty="0">
                <a:latin typeface="Frutiger 57Cn"/>
                <a:cs typeface="Frutiger 57Cn"/>
              </a:rPr>
              <a:t>and their fire is not quenched.</a:t>
            </a:r>
            <a:r>
              <a:rPr lang="en-US" sz="3200" dirty="0">
                <a:latin typeface="Frutiger 57Cn"/>
                <a:cs typeface="Frutiger 57Cn"/>
              </a:rPr>
              <a:t> They shall be an abhorrence to all flesh.”</a:t>
            </a:r>
          </a:p>
        </p:txBody>
      </p:sp>
    </p:spTree>
    <p:extLst>
      <p:ext uri="{BB962C8B-B14F-4D97-AF65-F5344CB8AC3E}">
        <p14:creationId xmlns:p14="http://schemas.microsoft.com/office/powerpoint/2010/main" val="1821756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7:20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20  Therefore thus says the Lord GOD: “Behold, My anger and My fury will be poured out on this place—on man and on beast, on the trees of the field and on the fruit of the ground. </a:t>
            </a:r>
            <a:r>
              <a:rPr lang="en-US" sz="3200" i="1" dirty="0">
                <a:latin typeface="Frutiger 57Cn"/>
                <a:cs typeface="Frutiger 57Cn"/>
              </a:rPr>
              <a:t>And it will burn and not be quenched.”</a:t>
            </a:r>
            <a:endParaRPr lang="en-US" sz="3200" dirty="0">
              <a:latin typeface="Frutiger 57Cn"/>
              <a:cs typeface="Frutiger 57Cn"/>
            </a:endParaRPr>
          </a:p>
        </p:txBody>
      </p:sp>
    </p:spTree>
    <p:extLst>
      <p:ext uri="{BB962C8B-B14F-4D97-AF65-F5344CB8AC3E}">
        <p14:creationId xmlns:p14="http://schemas.microsoft.com/office/powerpoint/2010/main" val="2062830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3:18</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And with many other exhortations he preached to the people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61128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3:13-15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Then Jesus came from Galilee to John at the Jordan to be baptized by him.</a:t>
            </a:r>
          </a:p>
          <a:p>
            <a:pPr algn="l"/>
            <a:r>
              <a:rPr lang="en-US" sz="3200" dirty="0">
                <a:latin typeface="Frutiger 57Cn"/>
                <a:cs typeface="Frutiger 57Cn"/>
              </a:rPr>
              <a:t>14  And John tried to prevent Him, saying, “I need to be baptized by You, and are You coming to me?”</a:t>
            </a:r>
          </a:p>
          <a:p>
            <a:pPr algn="l"/>
            <a:r>
              <a:rPr lang="en-US" sz="3200" dirty="0">
                <a:latin typeface="Frutiger 57Cn"/>
                <a:cs typeface="Frutiger 57Cn"/>
              </a:rPr>
              <a:t>15  But Jesus answered and said to him, “Permit it to be so now, for thus it is fitting for us to fulfill all righteousness.” Then he allowed Him.</a:t>
            </a: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23:5-6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“Behold, the days are coming,” says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LORD</a:t>
            </a:r>
            <a:r>
              <a:rPr lang="en-US" sz="3200" dirty="0">
                <a:latin typeface="Frutiger 57Cn"/>
                <a:cs typeface="Frutiger 57Cn"/>
              </a:rPr>
              <a:t>, “That I will raise to David a Branch of righteousness; a King shall reign and prosper, and </a:t>
            </a:r>
            <a:r>
              <a:rPr lang="en-US" sz="3200" i="1" dirty="0">
                <a:latin typeface="Frutiger 57Cn"/>
                <a:cs typeface="Frutiger 57Cn"/>
              </a:rPr>
              <a:t>execute judgment and righteousness in the earth.</a:t>
            </a:r>
            <a:endParaRPr lang="en-US" sz="3200" dirty="0">
              <a:latin typeface="Frutiger 57Cn"/>
              <a:cs typeface="Frutiger 57Cn"/>
            </a:endParaRPr>
          </a:p>
          <a:p>
            <a:pPr algn="l"/>
            <a:r>
              <a:rPr lang="en-US" sz="3200" dirty="0">
                <a:latin typeface="Frutiger 57Cn"/>
                <a:cs typeface="Frutiger 57Cn"/>
              </a:rPr>
              <a:t>6  In His days Judah will be saved, and Israel will dwell safely; now this is His name by which He will be called: </a:t>
            </a:r>
            <a:r>
              <a:rPr lang="en-US" sz="3200" i="1" dirty="0">
                <a:latin typeface="Frutiger 57Cn"/>
                <a:cs typeface="Frutiger 57Cn"/>
              </a:rPr>
              <a:t>THE LORD OUR RIGHTEOUSNESS.</a:t>
            </a:r>
            <a:endParaRPr lang="en-US" sz="3200" dirty="0">
              <a:latin typeface="Frutiger 57Cn"/>
              <a:cs typeface="Frutiger 57Cn"/>
            </a:endParaRPr>
          </a:p>
        </p:txBody>
      </p:sp>
    </p:spTree>
    <p:extLst>
      <p:ext uri="{BB962C8B-B14F-4D97-AF65-F5344CB8AC3E}">
        <p14:creationId xmlns:p14="http://schemas.microsoft.com/office/powerpoint/2010/main" val="3497524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23:5-6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“Behold, the days are coming,” says the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LORD</a:t>
            </a:r>
            <a:r>
              <a:rPr lang="en-US" sz="3200" dirty="0">
                <a:latin typeface="Frutiger 57Cn"/>
                <a:cs typeface="Frutiger 57Cn"/>
              </a:rPr>
              <a:t>, “That I will raise to David a Branch of righteousness; a King shall reign and prosper, and </a:t>
            </a:r>
            <a:r>
              <a:rPr lang="en-US" sz="3200" i="1" dirty="0">
                <a:latin typeface="Frutiger 57Cn"/>
                <a:cs typeface="Frutiger 57Cn"/>
              </a:rPr>
              <a:t>execute judgment and righteousness in the earth.</a:t>
            </a:r>
            <a:endParaRPr lang="en-US" sz="3200" dirty="0">
              <a:latin typeface="Frutiger 57Cn"/>
              <a:cs typeface="Frutiger 57Cn"/>
            </a:endParaRPr>
          </a:p>
          <a:p>
            <a:pPr algn="l"/>
            <a:r>
              <a:rPr lang="en-US" sz="3200" dirty="0" smtClean="0">
                <a:latin typeface="Frutiger 57Cn"/>
                <a:cs typeface="Frutiger 57Cn"/>
              </a:rPr>
              <a:t>6  In </a:t>
            </a:r>
            <a:r>
              <a:rPr lang="en-US" sz="3200" dirty="0">
                <a:latin typeface="Frutiger 57Cn"/>
                <a:cs typeface="Frutiger 57Cn"/>
              </a:rPr>
              <a:t>His days Judah will be saved, and Israel will dwell safely; now this is His name by which He will be called: </a:t>
            </a:r>
            <a:r>
              <a:rPr lang="en-US" sz="3200" i="1" dirty="0">
                <a:latin typeface="Frutiger 57Cn"/>
                <a:cs typeface="Frutiger 57Cn"/>
              </a:rPr>
              <a:t>THE LORD OUR RIGHTEOUSNESS</a:t>
            </a:r>
            <a:r>
              <a:rPr lang="en-US" sz="3200" i="1" dirty="0" smtClean="0">
                <a:latin typeface="Frutiger 57Cn"/>
                <a:cs typeface="Frutiger 57Cn"/>
              </a:rPr>
              <a:t>.</a:t>
            </a:r>
          </a:p>
          <a:p>
            <a:pPr algn="l"/>
            <a:endParaRPr lang="en-US" sz="3200" dirty="0" smtClean="0">
              <a:latin typeface="Frutiger 57Cn"/>
              <a:cs typeface="Frutiger 57Cn"/>
            </a:endParaRPr>
          </a:p>
          <a:p>
            <a:pPr algn="l"/>
            <a:r>
              <a:rPr lang="en-US" sz="3200" i="1" dirty="0" smtClean="0">
                <a:latin typeface="Frutiger 57Cn"/>
                <a:cs typeface="Frutiger 57Cn"/>
              </a:rPr>
              <a:t>Jesus is referring to this and saying He is Messiah!</a:t>
            </a:r>
            <a:endParaRPr lang="en-US" sz="3200" i="1" dirty="0">
              <a:latin typeface="Frutiger 57Cn"/>
              <a:cs typeface="Frutiger 57Cn"/>
            </a:endParaRPr>
          </a:p>
        </p:txBody>
      </p:sp>
    </p:spTree>
    <p:extLst>
      <p:ext uri="{BB962C8B-B14F-4D97-AF65-F5344CB8AC3E}">
        <p14:creationId xmlns:p14="http://schemas.microsoft.com/office/powerpoint/2010/main" val="290352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33:15-16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‘In those days and at that time I will cause to grow up to David A Branch of righteousness; </a:t>
            </a:r>
            <a:r>
              <a:rPr lang="en-US" sz="3200" i="1" dirty="0">
                <a:latin typeface="Frutiger 57Cn"/>
                <a:cs typeface="Frutiger 57Cn"/>
              </a:rPr>
              <a:t>He shall execute judgment and righteousness in the earth.</a:t>
            </a:r>
            <a:endParaRPr lang="en-US" sz="3200" dirty="0">
              <a:latin typeface="Frutiger 57Cn"/>
              <a:cs typeface="Frutiger 57Cn"/>
            </a:endParaRPr>
          </a:p>
          <a:p>
            <a:pPr algn="l"/>
            <a:r>
              <a:rPr lang="en-US" sz="3200" dirty="0">
                <a:latin typeface="Frutiger 57Cn"/>
                <a:cs typeface="Frutiger 57Cn"/>
              </a:rPr>
              <a:t>16  In those days Judah will be saved, And Jerusalem will dwell safely. And this is the name by which she will be called: </a:t>
            </a:r>
            <a:r>
              <a:rPr lang="en-US" sz="3200" i="1" dirty="0">
                <a:latin typeface="Frutiger 57Cn"/>
                <a:cs typeface="Frutiger 57Cn"/>
              </a:rPr>
              <a:t>THE LORD OUR RIGHTEOUSNESS.’</a:t>
            </a:r>
            <a:endParaRPr lang="en-US" sz="3200" dirty="0">
              <a:latin typeface="Frutiger 57Cn"/>
              <a:cs typeface="Frutiger 57Cn"/>
            </a:endParaRPr>
          </a:p>
        </p:txBody>
      </p:sp>
    </p:spTree>
    <p:extLst>
      <p:ext uri="{BB962C8B-B14F-4D97-AF65-F5344CB8AC3E}">
        <p14:creationId xmlns:p14="http://schemas.microsoft.com/office/powerpoint/2010/main" val="1905450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33:15-16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‘In those days and at that time I will cause to grow up to David A Branch of righteousness; </a:t>
            </a:r>
            <a:r>
              <a:rPr lang="en-US" sz="3200" i="1" dirty="0">
                <a:latin typeface="Frutiger 57Cn"/>
                <a:cs typeface="Frutiger 57Cn"/>
              </a:rPr>
              <a:t>He shall execute judgment and righteousness in the earth.</a:t>
            </a:r>
            <a:endParaRPr lang="en-US" sz="3200" dirty="0">
              <a:latin typeface="Frutiger 57Cn"/>
              <a:cs typeface="Frutiger 57Cn"/>
            </a:endParaRPr>
          </a:p>
          <a:p>
            <a:pPr algn="l"/>
            <a:r>
              <a:rPr lang="en-US" sz="3200" dirty="0" smtClean="0">
                <a:latin typeface="Frutiger 57Cn"/>
                <a:cs typeface="Frutiger 57Cn"/>
              </a:rPr>
              <a:t>16  In </a:t>
            </a:r>
            <a:r>
              <a:rPr lang="en-US" sz="3200" dirty="0">
                <a:latin typeface="Frutiger 57Cn"/>
                <a:cs typeface="Frutiger 57Cn"/>
              </a:rPr>
              <a:t>those days Judah will be saved, And Jerusalem will dwell safely. And this is the name by which she will be called: </a:t>
            </a:r>
            <a:r>
              <a:rPr lang="en-US" sz="3200" i="1" dirty="0">
                <a:latin typeface="Frutiger 57Cn"/>
                <a:cs typeface="Frutiger 57Cn"/>
              </a:rPr>
              <a:t>THE LORD OUR RIGHTEOUSNESS.</a:t>
            </a:r>
            <a:r>
              <a:rPr lang="en-US" sz="3200" i="1" dirty="0" smtClean="0">
                <a:latin typeface="Frutiger 57Cn"/>
                <a:cs typeface="Frutiger 57Cn"/>
              </a:rPr>
              <a:t>’</a:t>
            </a:r>
          </a:p>
          <a:p>
            <a:pPr algn="l"/>
            <a:endParaRPr lang="en-US" sz="3200" dirty="0">
              <a:latin typeface="Frutiger 57Cn"/>
              <a:cs typeface="Frutiger 57Cn"/>
            </a:endParaRPr>
          </a:p>
          <a:p>
            <a:pPr algn="l"/>
            <a:r>
              <a:rPr lang="en-US" sz="3200" i="1" dirty="0">
                <a:latin typeface="Frutiger 57Cn"/>
                <a:cs typeface="Frutiger 57Cn"/>
              </a:rPr>
              <a:t>Jesus is referring to this and saying He is Messiah!</a:t>
            </a:r>
          </a:p>
          <a:p>
            <a:pPr algn="l"/>
            <a:endParaRPr lang="en-US" sz="3200" dirty="0">
              <a:latin typeface="Frutiger 57Cn"/>
              <a:cs typeface="Frutiger 57Cn"/>
            </a:endParaRPr>
          </a:p>
        </p:txBody>
      </p:sp>
    </p:spTree>
    <p:extLst>
      <p:ext uri="{BB962C8B-B14F-4D97-AF65-F5344CB8AC3E}">
        <p14:creationId xmlns:p14="http://schemas.microsoft.com/office/powerpoint/2010/main" val="1159783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When all the people were baptized, it came to pass that Jesus also was baptized; and while He prayed, the heaven was opened.</a:t>
            </a:r>
          </a:p>
        </p:txBody>
      </p:sp>
    </p:spTree>
    <p:extLst>
      <p:ext uri="{BB962C8B-B14F-4D97-AF65-F5344CB8AC3E}">
        <p14:creationId xmlns:p14="http://schemas.microsoft.com/office/powerpoint/2010/main" val="1268942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You </a:t>
            </a:r>
            <a:r>
              <a:rPr lang="en-US" sz="3200" dirty="0">
                <a:latin typeface="Frutiger 57Cn"/>
                <a:cs typeface="Frutiger 57Cn"/>
              </a:rPr>
              <a:t>shall not tempt the LORD your God </a:t>
            </a:r>
            <a:r>
              <a:rPr lang="en-US" sz="3200" dirty="0" smtClean="0">
                <a:latin typeface="Frutiger 57Cn"/>
                <a:cs typeface="Frutiger 57Cn"/>
              </a:rPr>
              <a:t>. . .</a:t>
            </a:r>
            <a:endParaRPr lang="en-US" sz="3200" dirty="0">
              <a:latin typeface="Frutiger 57Cn"/>
              <a:cs typeface="Frutiger 57Cn"/>
            </a:endParaRPr>
          </a:p>
        </p:txBody>
      </p:sp>
    </p:spTree>
    <p:extLst>
      <p:ext uri="{BB962C8B-B14F-4D97-AF65-F5344CB8AC3E}">
        <p14:creationId xmlns:p14="http://schemas.microsoft.com/office/powerpoint/2010/main" val="244578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21  When all the people were baptized, it came to pass that Jesus also was baptized; and while He prayed, </a:t>
            </a:r>
            <a:r>
              <a:rPr lang="en-US" sz="3200" i="1" dirty="0">
                <a:latin typeface="Frutiger 57Cn"/>
                <a:cs typeface="Frutiger 57Cn"/>
              </a:rPr>
              <a:t>the heaven was opened.</a:t>
            </a:r>
          </a:p>
        </p:txBody>
      </p:sp>
      <p:sp>
        <p:nvSpPr>
          <p:cNvPr id="5" name="Rectangle 2"/>
          <p:cNvSpPr>
            <a:spLocks noChangeArrowheads="1"/>
          </p:cNvSpPr>
          <p:nvPr/>
        </p:nvSpPr>
        <p:spPr bwMode="auto">
          <a:xfrm>
            <a:off x="37247" y="28956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1:10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9247" y="4016375"/>
            <a:ext cx="8077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 . . He saw heaven being </a:t>
            </a:r>
            <a:r>
              <a:rPr lang="en-US" sz="3200" i="1" dirty="0" smtClean="0">
                <a:latin typeface="Frutiger 57Cn"/>
                <a:cs typeface="Frutiger 57Cn"/>
              </a:rPr>
              <a:t>torn (ripped) open . . .</a:t>
            </a:r>
            <a:endParaRPr lang="en-US" sz="3200" i="1" dirty="0">
              <a:latin typeface="Frutiger 57Cn"/>
              <a:cs typeface="Frutiger 57Cn"/>
            </a:endParaRPr>
          </a:p>
        </p:txBody>
      </p:sp>
    </p:spTree>
    <p:extLst>
      <p:ext uri="{BB962C8B-B14F-4D97-AF65-F5344CB8AC3E}">
        <p14:creationId xmlns:p14="http://schemas.microsoft.com/office/powerpoint/2010/main" val="1568407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64:1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Oh, that You would </a:t>
            </a:r>
            <a:r>
              <a:rPr lang="en-US" sz="3200" i="1" dirty="0">
                <a:latin typeface="Frutiger 57Cn"/>
                <a:cs typeface="Frutiger 57Cn"/>
              </a:rPr>
              <a:t>rend the heavens!</a:t>
            </a:r>
            <a:r>
              <a:rPr lang="en-US" sz="3200" dirty="0">
                <a:latin typeface="Frutiger 57Cn"/>
                <a:cs typeface="Frutiger 57Cn"/>
              </a:rPr>
              <a:t> That You would come down! That the mountains might shake at Your presence—</a:t>
            </a:r>
          </a:p>
          <a:p>
            <a:pPr algn="l"/>
            <a:r>
              <a:rPr lang="en-US" sz="3200" dirty="0">
                <a:latin typeface="Frutiger 57Cn"/>
                <a:cs typeface="Frutiger 57Cn"/>
              </a:rPr>
              <a:t>2  As fire burns brushwood, as fire causes water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boil—to make Your name known to Your adversaries, that the nations may tremble at Your presence!</a:t>
            </a:r>
          </a:p>
        </p:txBody>
      </p:sp>
    </p:spTree>
    <p:extLst>
      <p:ext uri="{BB962C8B-B14F-4D97-AF65-F5344CB8AC3E}">
        <p14:creationId xmlns:p14="http://schemas.microsoft.com/office/powerpoint/2010/main" val="3597105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64:1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Oh, that You would </a:t>
            </a:r>
            <a:r>
              <a:rPr lang="en-US" sz="3200" i="1" dirty="0">
                <a:latin typeface="Frutiger 57Cn"/>
                <a:cs typeface="Frutiger 57Cn"/>
              </a:rPr>
              <a:t>rend the heavens!</a:t>
            </a:r>
            <a:r>
              <a:rPr lang="en-US" sz="3200" dirty="0">
                <a:latin typeface="Frutiger 57Cn"/>
                <a:cs typeface="Frutiger 57Cn"/>
              </a:rPr>
              <a:t> That You would come down! That the mountains might shake at Your presence—</a:t>
            </a:r>
          </a:p>
          <a:p>
            <a:pPr algn="l"/>
            <a:r>
              <a:rPr lang="en-US" sz="3200" dirty="0" smtClean="0">
                <a:latin typeface="Frutiger 57Cn"/>
                <a:cs typeface="Frutiger 57Cn"/>
              </a:rPr>
              <a:t>2  As </a:t>
            </a:r>
            <a:r>
              <a:rPr lang="en-US" sz="3200" dirty="0">
                <a:latin typeface="Frutiger 57Cn"/>
                <a:cs typeface="Frutiger 57Cn"/>
              </a:rPr>
              <a:t>fire burns brushwood, as fire causes water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boil—to make Your name known to Your adversaries, that the nations may tremble at Your presence</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i="1" dirty="0" smtClean="0">
                <a:latin typeface="Frutiger 57Cn"/>
                <a:cs typeface="Frutiger 57Cn"/>
              </a:rPr>
              <a:t>God has now come to earth in the form of Jesus </a:t>
            </a:r>
            <a:br>
              <a:rPr lang="en-US" sz="3200" i="1" dirty="0" smtClean="0">
                <a:latin typeface="Frutiger 57Cn"/>
                <a:cs typeface="Frutiger 57Cn"/>
              </a:rPr>
            </a:br>
            <a:r>
              <a:rPr lang="en-US" sz="3200" i="1" dirty="0" smtClean="0">
                <a:latin typeface="Frutiger 57Cn"/>
                <a:cs typeface="Frutiger 57Cn"/>
              </a:rPr>
              <a:t>of Nazareth, the Messiah.</a:t>
            </a:r>
            <a:endParaRPr lang="en-US" sz="3200" i="1" dirty="0">
              <a:latin typeface="Frutiger 57Cn"/>
              <a:cs typeface="Frutiger 57Cn"/>
            </a:endParaRPr>
          </a:p>
        </p:txBody>
      </p:sp>
    </p:spTree>
    <p:extLst>
      <p:ext uri="{BB962C8B-B14F-4D97-AF65-F5344CB8AC3E}">
        <p14:creationId xmlns:p14="http://schemas.microsoft.com/office/powerpoint/2010/main" val="8606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When He had been baptized, Jesus came up immediately from the water; and behold, the heavens were opened to Him, and He saw </a:t>
            </a:r>
            <a:r>
              <a:rPr lang="en-US" sz="3200" i="1" dirty="0">
                <a:latin typeface="Frutiger 57Cn"/>
                <a:cs typeface="Frutiger 57Cn"/>
              </a:rPr>
              <a:t>the Spirit of God descending like a dove and alighting upon Him.</a:t>
            </a:r>
          </a:p>
        </p:txBody>
      </p:sp>
      <p:sp>
        <p:nvSpPr>
          <p:cNvPr id="5" name="Rectangle 2"/>
          <p:cNvSpPr>
            <a:spLocks noChangeArrowheads="1"/>
          </p:cNvSpPr>
          <p:nvPr/>
        </p:nvSpPr>
        <p:spPr bwMode="auto">
          <a:xfrm>
            <a:off x="34671" y="356368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96671" y="4684455"/>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And </a:t>
            </a:r>
            <a:r>
              <a:rPr lang="en-US" sz="3200" dirty="0">
                <a:latin typeface="Frutiger 57Cn"/>
                <a:cs typeface="Frutiger 57Cn"/>
              </a:rPr>
              <a:t>the Holy Spirit descended in bodily form like a dove upon Him…</a:t>
            </a:r>
          </a:p>
        </p:txBody>
      </p:sp>
    </p:spTree>
    <p:extLst>
      <p:ext uri="{BB962C8B-B14F-4D97-AF65-F5344CB8AC3E}">
        <p14:creationId xmlns:p14="http://schemas.microsoft.com/office/powerpoint/2010/main" val="20131272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11:1-2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There shall come forth a Rod from the stem of Jesse, and a Branch shall grow out of his roots.</a:t>
            </a:r>
          </a:p>
          <a:p>
            <a:pPr algn="l"/>
            <a:r>
              <a:rPr lang="en-US" sz="3200" dirty="0">
                <a:latin typeface="Frutiger 57Cn"/>
                <a:cs typeface="Frutiger 57Cn"/>
              </a:rPr>
              <a:t>2  </a:t>
            </a:r>
            <a:r>
              <a:rPr lang="en-US" sz="3200" i="1" dirty="0">
                <a:latin typeface="Frutiger 57Cn"/>
                <a:cs typeface="Frutiger 57Cn"/>
              </a:rPr>
              <a:t>The Spirit of the LORD shall rest </a:t>
            </a:r>
            <a:r>
              <a:rPr lang="en-US" sz="3200" dirty="0">
                <a:solidFill>
                  <a:srgbClr val="FFCC66"/>
                </a:solidFill>
                <a:latin typeface="Frutiger 57Cn"/>
                <a:cs typeface="Frutiger 57Cn"/>
              </a:rPr>
              <a:t>[rest, settle down and remain]</a:t>
            </a:r>
            <a:r>
              <a:rPr lang="en-US" sz="3200" dirty="0">
                <a:latin typeface="Frutiger 57Cn"/>
                <a:cs typeface="Frutiger 57Cn"/>
              </a:rPr>
              <a:t> </a:t>
            </a:r>
            <a:r>
              <a:rPr lang="en-US" sz="3200" i="1" dirty="0">
                <a:latin typeface="Frutiger 57Cn"/>
                <a:cs typeface="Frutiger 57Cn"/>
              </a:rPr>
              <a:t>upon Him,</a:t>
            </a:r>
            <a:r>
              <a:rPr lang="en-US" sz="3200" dirty="0">
                <a:latin typeface="Frutiger 57Cn"/>
                <a:cs typeface="Frutiger 57Cn"/>
              </a:rPr>
              <a:t> the Spirit of wisdom and understanding, the Spirit of counsel and might, the Spirit of knowledge and of the fear of the LORD.</a:t>
            </a:r>
          </a:p>
        </p:txBody>
      </p:sp>
    </p:spTree>
    <p:extLst>
      <p:ext uri="{BB962C8B-B14F-4D97-AF65-F5344CB8AC3E}">
        <p14:creationId xmlns:p14="http://schemas.microsoft.com/office/powerpoint/2010/main" val="2037148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Behold! My Servant whom I uphold, My Elect One in whom My soul delights! </a:t>
            </a:r>
            <a:r>
              <a:rPr lang="en-US" sz="3200" i="1" dirty="0">
                <a:latin typeface="Frutiger 57Cn"/>
                <a:cs typeface="Frutiger 57Cn"/>
              </a:rPr>
              <a:t>I have put My Spirit upon Him; </a:t>
            </a:r>
            <a:r>
              <a:rPr lang="en-US" sz="3200" dirty="0">
                <a:latin typeface="Frutiger 57Cn"/>
                <a:cs typeface="Frutiger 57Cn"/>
              </a:rPr>
              <a:t>He will bring forth justice to the Gentiles.</a:t>
            </a:r>
          </a:p>
        </p:txBody>
      </p:sp>
    </p:spTree>
    <p:extLst>
      <p:ext uri="{BB962C8B-B14F-4D97-AF65-F5344CB8AC3E}">
        <p14:creationId xmlns:p14="http://schemas.microsoft.com/office/powerpoint/2010/main" val="2530039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61:1-3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t>
            </a:r>
            <a:r>
              <a:rPr lang="en-US" sz="3200" i="1" dirty="0">
                <a:latin typeface="Frutiger 57Cn"/>
                <a:cs typeface="Frutiger 57Cn"/>
              </a:rPr>
              <a:t>The Spirit of the Lord GOD is upon Me,</a:t>
            </a:r>
            <a:r>
              <a:rPr lang="en-US" sz="3200" dirty="0">
                <a:latin typeface="Frutiger 57Cn"/>
                <a:cs typeface="Frutiger 57Cn"/>
              </a:rPr>
              <a:t> because the LORD has anointed Me to preach good tidings to the poor; He has sent Me to heal the </a:t>
            </a:r>
            <a:r>
              <a:rPr lang="en-US" sz="3200" dirty="0" smtClean="0">
                <a:latin typeface="Frutiger 57Cn"/>
                <a:cs typeface="Frutiger 57Cn"/>
              </a:rPr>
              <a:t>broken-hearted</a:t>
            </a:r>
            <a:r>
              <a:rPr lang="en-US" sz="3200" dirty="0">
                <a:latin typeface="Frutiger 57Cn"/>
                <a:cs typeface="Frutiger 57Cn"/>
              </a:rPr>
              <a:t>, to proclaim liberty to the captives, and the opening of the prison to those who are bound;</a:t>
            </a:r>
          </a:p>
          <a:p>
            <a:pPr algn="l"/>
            <a:r>
              <a:rPr lang="en-US" sz="3200" dirty="0" smtClean="0">
                <a:latin typeface="Frutiger 57Cn"/>
                <a:cs typeface="Frutiger 57Cn"/>
              </a:rPr>
              <a:t>2  To </a:t>
            </a:r>
            <a:r>
              <a:rPr lang="en-US" sz="3200" dirty="0">
                <a:latin typeface="Frutiger 57Cn"/>
                <a:cs typeface="Frutiger 57Cn"/>
              </a:rPr>
              <a:t>proclaim the acceptable year of the LORD, and the day of vengeance of our God; to comfort all who mourn,</a:t>
            </a:r>
          </a:p>
          <a:p>
            <a:pPr algn="l"/>
            <a:r>
              <a:rPr lang="en-US" sz="3200" dirty="0" smtClean="0">
                <a:latin typeface="Frutiger 57Cn"/>
                <a:cs typeface="Frutiger 57Cn"/>
              </a:rPr>
              <a:t>3  </a:t>
            </a:r>
            <a:r>
              <a:rPr lang="en-US" sz="3200" dirty="0">
                <a:latin typeface="Frutiger 57Cn"/>
                <a:cs typeface="Frutiger 57Cn"/>
              </a:rPr>
              <a:t>To console those who mourn in </a:t>
            </a:r>
            <a:r>
              <a:rPr lang="en-US" sz="3200" dirty="0" smtClean="0">
                <a:latin typeface="Frutiger 57Cn"/>
                <a:cs typeface="Frutiger 57Cn"/>
              </a:rPr>
              <a:t>Zion . . . that </a:t>
            </a:r>
            <a:r>
              <a:rPr lang="en-US" sz="3200" dirty="0">
                <a:latin typeface="Frutiger 57Cn"/>
                <a:cs typeface="Frutiger 57Cn"/>
              </a:rPr>
              <a:t>they may be called trees of righteousness, the planting of the LORD, that He may be glorified.”</a:t>
            </a:r>
          </a:p>
        </p:txBody>
      </p:sp>
    </p:spTree>
    <p:extLst>
      <p:ext uri="{BB962C8B-B14F-4D97-AF65-F5344CB8AC3E}">
        <p14:creationId xmlns:p14="http://schemas.microsoft.com/office/powerpoint/2010/main" val="4062732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22  And the Holy Spirit descended in bodily form like a dove upon Him, and a voice came from heaven which said, </a:t>
            </a:r>
            <a:r>
              <a:rPr lang="en-US" sz="3200" i="1" dirty="0">
                <a:latin typeface="Frutiger 57Cn"/>
                <a:cs typeface="Frutiger 57Cn"/>
              </a:rPr>
              <a:t>“You are My beloved Son; in You I am well pleased.”</a:t>
            </a:r>
          </a:p>
        </p:txBody>
      </p:sp>
    </p:spTree>
    <p:extLst>
      <p:ext uri="{BB962C8B-B14F-4D97-AF65-F5344CB8AC3E}">
        <p14:creationId xmlns:p14="http://schemas.microsoft.com/office/powerpoint/2010/main" val="1332507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200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5:37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4321175"/>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37  And </a:t>
            </a:r>
            <a:r>
              <a:rPr lang="en-US" sz="3200" dirty="0">
                <a:latin typeface="Frutiger 57Cn"/>
                <a:cs typeface="Frutiger 57Cn"/>
              </a:rPr>
              <a:t>the Father Himself, who sent Me, has testified of Me. You have neither heard His voice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t>
            </a:r>
            <a:r>
              <a:rPr lang="en-US" sz="3200" dirty="0">
                <a:latin typeface="Frutiger 57Cn"/>
                <a:cs typeface="Frutiger 57Cn"/>
              </a:rPr>
              <a:t>any time, nor seen His form.</a:t>
            </a:r>
          </a:p>
        </p:txBody>
      </p:sp>
      <p:sp>
        <p:nvSpPr>
          <p:cNvPr id="5"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22  And the Holy Spirit descended in bodily form like a dove upon Him, and a voice came from heaven which said, </a:t>
            </a:r>
            <a:r>
              <a:rPr lang="en-US" sz="3200" i="1" dirty="0">
                <a:latin typeface="Frutiger 57Cn"/>
                <a:cs typeface="Frutiger 57Cn"/>
              </a:rPr>
              <a:t>“You are My beloved Son; in You I am well pleased.”</a:t>
            </a:r>
          </a:p>
        </p:txBody>
      </p:sp>
    </p:spTree>
    <p:extLst>
      <p:ext uri="{BB962C8B-B14F-4D97-AF65-F5344CB8AC3E}">
        <p14:creationId xmlns:p14="http://schemas.microsoft.com/office/powerpoint/2010/main" val="4061646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2:7-9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“I will declare the decree: The LORD has said to Me, </a:t>
            </a:r>
            <a:r>
              <a:rPr lang="en-US" sz="3200" i="1" dirty="0">
                <a:solidFill>
                  <a:srgbClr val="FFCC66"/>
                </a:solidFill>
                <a:latin typeface="Frutiger 57Cn"/>
                <a:cs typeface="Frutiger 57Cn"/>
              </a:rPr>
              <a:t>‘You are My Son,</a:t>
            </a:r>
            <a:r>
              <a:rPr lang="en-US" sz="3200" dirty="0">
                <a:solidFill>
                  <a:srgbClr val="FFCC66"/>
                </a:solidFill>
                <a:latin typeface="Frutiger 57Cn"/>
                <a:cs typeface="Frutiger 57Cn"/>
              </a:rPr>
              <a:t> </a:t>
            </a:r>
            <a:r>
              <a:rPr lang="en-US" sz="3200" dirty="0">
                <a:latin typeface="Frutiger 57Cn"/>
                <a:cs typeface="Frutiger 57Cn"/>
              </a:rPr>
              <a:t>t</a:t>
            </a:r>
            <a:r>
              <a:rPr lang="en-US" sz="3200" dirty="0" smtClean="0">
                <a:latin typeface="Frutiger 57Cn"/>
                <a:cs typeface="Frutiger 57Cn"/>
              </a:rPr>
              <a:t>oday </a:t>
            </a:r>
            <a:r>
              <a:rPr lang="en-US" sz="3200" dirty="0">
                <a:latin typeface="Frutiger 57Cn"/>
                <a:cs typeface="Frutiger 57Cn"/>
              </a:rPr>
              <a:t>I have begotten You.</a:t>
            </a:r>
          </a:p>
          <a:p>
            <a:pPr algn="l"/>
            <a:r>
              <a:rPr lang="en-US" sz="3200" dirty="0">
                <a:latin typeface="Frutiger 57Cn"/>
                <a:cs typeface="Frutiger 57Cn"/>
              </a:rPr>
              <a:t>8  Ask of Me, and I will give You the nations for Your inheritance, and the ends of the earth for Your possession.</a:t>
            </a:r>
          </a:p>
          <a:p>
            <a:pPr algn="l"/>
            <a:r>
              <a:rPr lang="en-US" sz="3200" dirty="0">
                <a:latin typeface="Frutiger 57Cn"/>
                <a:cs typeface="Frutiger 57Cn"/>
              </a:rPr>
              <a:t>9  You shall break them with a rod of iron; You shall dash them to pieces like a potter’s vessel.’</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081824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6:13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a:t>
            </a:r>
            <a:r>
              <a:rPr lang="en-US" sz="3200" dirty="0">
                <a:latin typeface="Frutiger 57Cn"/>
                <a:cs typeface="Frutiger 57Cn"/>
              </a:rPr>
              <a:t>You shall fear the LORD your God and serve Him . . . </a:t>
            </a:r>
          </a:p>
        </p:txBody>
      </p:sp>
    </p:spTree>
    <p:extLst>
      <p:ext uri="{BB962C8B-B14F-4D97-AF65-F5344CB8AC3E}">
        <p14:creationId xmlns:p14="http://schemas.microsoft.com/office/powerpoint/2010/main" val="2562683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Why do the nations rage, and the people plot a vain thing?</a:t>
            </a:r>
          </a:p>
          <a:p>
            <a:pPr algn="l"/>
            <a:r>
              <a:rPr lang="en-US" sz="3200" dirty="0">
                <a:latin typeface="Frutiger 57Cn"/>
                <a:cs typeface="Frutiger 57Cn"/>
              </a:rPr>
              <a:t>2  The kings of the earth set themselves, and the rulers take counsel together, against the LORD and against His Anointed, saying,</a:t>
            </a:r>
          </a:p>
          <a:p>
            <a:pPr algn="l"/>
            <a:r>
              <a:rPr lang="en-US" sz="3200" dirty="0">
                <a:latin typeface="Frutiger 57Cn"/>
                <a:cs typeface="Frutiger 57Cn"/>
              </a:rPr>
              <a:t>3  “Let us break Their bonds in pieces and cast away Their cords from us.”</a:t>
            </a:r>
          </a:p>
          <a:p>
            <a:pPr algn="l"/>
            <a:r>
              <a:rPr lang="en-US" sz="3200" dirty="0">
                <a:latin typeface="Frutiger 57Cn"/>
                <a:cs typeface="Frutiger 57Cn"/>
              </a:rPr>
              <a:t>4  He who sits in the heavens shall laugh; the LORD shall hold them in derision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447978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2:1-6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Then He shall speak to them in His wrath, and distress them in His deep displeasure:</a:t>
            </a:r>
          </a:p>
          <a:p>
            <a:pPr algn="l"/>
            <a:r>
              <a:rPr lang="en-US" sz="3200" dirty="0" smtClean="0">
                <a:latin typeface="Frutiger 57Cn"/>
                <a:cs typeface="Frutiger 57Cn"/>
              </a:rPr>
              <a:t>6  “</a:t>
            </a:r>
            <a:r>
              <a:rPr lang="en-US" sz="3200" dirty="0">
                <a:latin typeface="Frutiger 57Cn"/>
                <a:cs typeface="Frutiger 57Cn"/>
              </a:rPr>
              <a:t>Yet I have set My King on My holy hill of Zion.</a:t>
            </a:r>
            <a:r>
              <a:rPr lang="en-US" sz="3200" dirty="0" smtClean="0">
                <a:latin typeface="Frutiger 57Cn"/>
                <a:cs typeface="Frutiger 57Cn"/>
              </a:rPr>
              <a:t>”</a:t>
            </a:r>
          </a:p>
          <a:p>
            <a:pPr algn="l"/>
            <a:r>
              <a:rPr lang="en-US" sz="3200" dirty="0">
                <a:latin typeface="Frutiger 57Cn"/>
                <a:cs typeface="Frutiger 57Cn"/>
              </a:rPr>
              <a:t>7  “I will declare the decree: The LORD has said to Me, </a:t>
            </a:r>
            <a:r>
              <a:rPr lang="en-US" sz="3200" i="1" dirty="0">
                <a:solidFill>
                  <a:srgbClr val="FFCC66"/>
                </a:solidFill>
                <a:latin typeface="Frutiger 57Cn"/>
                <a:cs typeface="Frutiger 57Cn"/>
              </a:rPr>
              <a:t>‘You are My Son,</a:t>
            </a:r>
            <a:r>
              <a:rPr lang="en-US" sz="3200" dirty="0">
                <a:solidFill>
                  <a:srgbClr val="FFCC66"/>
                </a:solidFill>
                <a:latin typeface="Frutiger 57Cn"/>
                <a:cs typeface="Frutiger 57Cn"/>
              </a:rPr>
              <a:t> </a:t>
            </a:r>
            <a:r>
              <a:rPr lang="en-US" sz="3200" dirty="0" smtClean="0">
                <a:latin typeface="Frutiger 57Cn"/>
                <a:cs typeface="Frutiger 57Cn"/>
              </a:rPr>
              <a:t>today </a:t>
            </a:r>
            <a:r>
              <a:rPr lang="en-US" sz="3200" dirty="0">
                <a:latin typeface="Frutiger 57Cn"/>
                <a:cs typeface="Frutiger 57Cn"/>
              </a:rPr>
              <a:t>I have begotten You</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555096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22:1-2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Now it came to pass after these things that God tested Abraham, and said to him, “Abraham!” And he said, “Here I am.”</a:t>
            </a:r>
          </a:p>
          <a:p>
            <a:pPr algn="l"/>
            <a:r>
              <a:rPr lang="en-US" sz="3200" dirty="0">
                <a:latin typeface="Frutiger 57Cn"/>
                <a:cs typeface="Frutiger 57Cn"/>
              </a:rPr>
              <a:t>2  Then He said, “Take now your </a:t>
            </a:r>
            <a:r>
              <a:rPr lang="en-US" sz="3200" i="1" dirty="0">
                <a:solidFill>
                  <a:srgbClr val="FFCC66"/>
                </a:solidFill>
                <a:latin typeface="Frutiger 57Cn"/>
                <a:cs typeface="Frutiger 57Cn"/>
              </a:rPr>
              <a:t>son,</a:t>
            </a:r>
            <a:r>
              <a:rPr lang="en-US" sz="3200" dirty="0">
                <a:solidFill>
                  <a:srgbClr val="FFCC66"/>
                </a:solidFill>
                <a:latin typeface="Frutiger 57Cn"/>
                <a:cs typeface="Frutiger 57Cn"/>
              </a:rPr>
              <a:t> </a:t>
            </a:r>
            <a:r>
              <a:rPr lang="en-US" sz="3200" dirty="0">
                <a:latin typeface="Frutiger 57Cn"/>
                <a:cs typeface="Frutiger 57Cn"/>
              </a:rPr>
              <a:t>your only son Isaac, </a:t>
            </a:r>
            <a:r>
              <a:rPr lang="en-US" sz="3200" i="1" dirty="0">
                <a:solidFill>
                  <a:srgbClr val="FFCC66"/>
                </a:solidFill>
                <a:latin typeface="Frutiger 57Cn"/>
                <a:cs typeface="Frutiger 57Cn"/>
              </a:rPr>
              <a:t>whom you love,</a:t>
            </a:r>
            <a:r>
              <a:rPr lang="en-US" sz="3200" dirty="0">
                <a:solidFill>
                  <a:srgbClr val="FFCC66"/>
                </a:solidFill>
                <a:latin typeface="Frutiger 57Cn"/>
                <a:cs typeface="Frutiger 57Cn"/>
              </a:rPr>
              <a:t> </a:t>
            </a:r>
            <a:r>
              <a:rPr lang="en-US" sz="3200" dirty="0">
                <a:latin typeface="Frutiger 57Cn"/>
                <a:cs typeface="Frutiger 57Cn"/>
              </a:rPr>
              <a:t>and go to the land of </a:t>
            </a:r>
            <a:r>
              <a:rPr lang="en-US" sz="3200" dirty="0" err="1">
                <a:latin typeface="Frutiger 57Cn"/>
                <a:cs typeface="Frutiger 57Cn"/>
              </a:rPr>
              <a:t>Moriah</a:t>
            </a:r>
            <a:r>
              <a:rPr lang="en-US" sz="3200" dirty="0">
                <a:latin typeface="Frutiger 57Cn"/>
                <a:cs typeface="Frutiger 57Cn"/>
              </a:rPr>
              <a:t>, and offer him there as a burnt offering on one of the mountains of which I shall tell you.”</a:t>
            </a:r>
          </a:p>
        </p:txBody>
      </p:sp>
    </p:spTree>
    <p:extLst>
      <p:ext uri="{BB962C8B-B14F-4D97-AF65-F5344CB8AC3E}">
        <p14:creationId xmlns:p14="http://schemas.microsoft.com/office/powerpoint/2010/main" val="2951061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42:1-4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“Behold! My Servant whom I uphold, My Elect One </a:t>
            </a:r>
            <a:r>
              <a:rPr lang="en-US" sz="3200" i="1" dirty="0">
                <a:solidFill>
                  <a:srgbClr val="FFCC66"/>
                </a:solidFill>
                <a:latin typeface="Frutiger 57Cn"/>
                <a:cs typeface="Frutiger 57Cn"/>
              </a:rPr>
              <a:t>in whom My soul delights!</a:t>
            </a:r>
            <a:r>
              <a:rPr lang="en-US" sz="3200" dirty="0">
                <a:solidFill>
                  <a:srgbClr val="FFCC66"/>
                </a:solidFill>
                <a:latin typeface="Frutiger 57Cn"/>
                <a:cs typeface="Frutiger 57Cn"/>
              </a:rPr>
              <a:t> </a:t>
            </a:r>
            <a:r>
              <a:rPr lang="en-US" sz="3200" dirty="0">
                <a:latin typeface="Frutiger 57Cn"/>
                <a:cs typeface="Frutiger 57Cn"/>
              </a:rPr>
              <a:t>I have put My Spirit upon Him; He will bring forth justice to the Gentiles.</a:t>
            </a:r>
          </a:p>
          <a:p>
            <a:pPr algn="l"/>
            <a:r>
              <a:rPr lang="en-US" sz="3200" dirty="0">
                <a:latin typeface="Frutiger 57Cn"/>
                <a:cs typeface="Frutiger 57Cn"/>
              </a:rPr>
              <a:t>2  He will not cry out, nor raise His voice, nor cause His voice to be heard in the street.</a:t>
            </a:r>
          </a:p>
          <a:p>
            <a:pPr algn="l"/>
            <a:r>
              <a:rPr lang="en-US" sz="3200" dirty="0">
                <a:latin typeface="Frutiger 57Cn"/>
                <a:cs typeface="Frutiger 57Cn"/>
              </a:rPr>
              <a:t>3  </a:t>
            </a:r>
            <a:r>
              <a:rPr lang="en-US" sz="3200" dirty="0" smtClean="0">
                <a:latin typeface="Frutiger 57Cn"/>
                <a:cs typeface="Frutiger 57Cn"/>
              </a:rPr>
              <a:t>. . . He </a:t>
            </a:r>
            <a:r>
              <a:rPr lang="en-US" sz="3200" dirty="0">
                <a:latin typeface="Frutiger 57Cn"/>
                <a:cs typeface="Frutiger 57Cn"/>
              </a:rPr>
              <a:t>will bring forth justice for truth.</a:t>
            </a:r>
          </a:p>
          <a:p>
            <a:pPr algn="l"/>
            <a:r>
              <a:rPr lang="en-US" sz="3200" dirty="0">
                <a:latin typeface="Frutiger 57Cn"/>
                <a:cs typeface="Frutiger 57Cn"/>
              </a:rPr>
              <a:t>4  He will not fail nor be discouraged, till He has established justice in the earth; and the coastlands shall wait for His law.”</a:t>
            </a:r>
          </a:p>
        </p:txBody>
      </p:sp>
    </p:spTree>
    <p:extLst>
      <p:ext uri="{BB962C8B-B14F-4D97-AF65-F5344CB8AC3E}">
        <p14:creationId xmlns:p14="http://schemas.microsoft.com/office/powerpoint/2010/main" val="4133690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24:44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44  Then </a:t>
            </a:r>
            <a:r>
              <a:rPr lang="en-US" sz="3200" dirty="0">
                <a:latin typeface="Frutiger 57Cn"/>
                <a:cs typeface="Frutiger 57Cn"/>
              </a:rPr>
              <a:t>He said to them, “These are the words which I spoke to you while I was still with you, that all things must be fulfilled which were written </a:t>
            </a:r>
            <a:r>
              <a:rPr lang="en-US" sz="3200" i="1" dirty="0">
                <a:latin typeface="Frutiger 57Cn"/>
                <a:cs typeface="Frutiger 57Cn"/>
              </a:rPr>
              <a:t>in the Law of Moses and the Prophets and the Psalms </a:t>
            </a:r>
            <a:r>
              <a:rPr lang="en-US" sz="3200" dirty="0">
                <a:latin typeface="Frutiger 57Cn"/>
                <a:cs typeface="Frutiger 57Cn"/>
              </a:rPr>
              <a:t>concerning Me.</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4155627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24:44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44  Then </a:t>
            </a:r>
            <a:r>
              <a:rPr lang="en-US" sz="3200" dirty="0">
                <a:latin typeface="Frutiger 57Cn"/>
                <a:cs typeface="Frutiger 57Cn"/>
              </a:rPr>
              <a:t>He said to them, “These are the words which I spoke to you while I was still with you, that all things must be fulfilled which were written </a:t>
            </a:r>
            <a:r>
              <a:rPr lang="en-US" sz="3200" i="1" dirty="0">
                <a:latin typeface="Frutiger 57Cn"/>
                <a:cs typeface="Frutiger 57Cn"/>
              </a:rPr>
              <a:t>in the Law of Moses and the Prophets and the Psalms </a:t>
            </a:r>
            <a:r>
              <a:rPr lang="en-US" sz="3200" dirty="0">
                <a:latin typeface="Frutiger 57Cn"/>
                <a:cs typeface="Frutiger 57Cn"/>
              </a:rPr>
              <a:t>concerning Me.</a:t>
            </a:r>
            <a:r>
              <a:rPr lang="en-US" sz="3200" dirty="0" smtClean="0">
                <a:latin typeface="Frutiger 57Cn"/>
                <a:cs typeface="Frutiger 57Cn"/>
              </a:rPr>
              <a:t>”</a:t>
            </a:r>
          </a:p>
          <a:p>
            <a:pPr algn="l"/>
            <a:endParaRPr lang="en-US" sz="3200" dirty="0" smtClean="0">
              <a:latin typeface="Frutiger 57Cn"/>
              <a:cs typeface="Frutiger 57Cn"/>
            </a:endParaRPr>
          </a:p>
          <a:p>
            <a:pPr algn="l"/>
            <a:r>
              <a:rPr lang="en-US" sz="3200" dirty="0" smtClean="0">
                <a:latin typeface="Frutiger 57Cn"/>
                <a:cs typeface="Frutiger 57Cn"/>
              </a:rPr>
              <a:t>Law of Moses = 	Torah (“Law”) </a:t>
            </a:r>
          </a:p>
          <a:p>
            <a:pPr algn="l"/>
            <a:r>
              <a:rPr lang="en-US" sz="3200" dirty="0" smtClean="0">
                <a:latin typeface="Frutiger 57Cn"/>
                <a:cs typeface="Frutiger 57Cn"/>
              </a:rPr>
              <a:t>Prophets = 		</a:t>
            </a:r>
            <a:r>
              <a:rPr lang="en-US" sz="3200" dirty="0" err="1" smtClean="0">
                <a:latin typeface="Frutiger 57Cn"/>
                <a:cs typeface="Frutiger 57Cn"/>
              </a:rPr>
              <a:t>Nevi’im</a:t>
            </a:r>
            <a:r>
              <a:rPr lang="en-US" sz="3200" dirty="0" smtClean="0">
                <a:latin typeface="Frutiger 57Cn"/>
                <a:cs typeface="Frutiger 57Cn"/>
              </a:rPr>
              <a:t> (“Prophets”)</a:t>
            </a:r>
          </a:p>
          <a:p>
            <a:pPr algn="l"/>
            <a:r>
              <a:rPr lang="en-US" sz="3200" dirty="0" smtClean="0">
                <a:latin typeface="Frutiger 57Cn"/>
                <a:cs typeface="Frutiger 57Cn"/>
              </a:rPr>
              <a:t>Psalms = 			</a:t>
            </a:r>
            <a:r>
              <a:rPr lang="en-US" sz="3200" dirty="0" err="1" smtClean="0">
                <a:latin typeface="Frutiger 57Cn"/>
                <a:cs typeface="Frutiger 57Cn"/>
              </a:rPr>
              <a:t>Kethuvim</a:t>
            </a:r>
            <a:r>
              <a:rPr lang="en-US" sz="3200" dirty="0" smtClean="0">
                <a:latin typeface="Frutiger 57Cn"/>
                <a:cs typeface="Frutiger 57Cn"/>
              </a:rPr>
              <a:t> (“Writings”)</a:t>
            </a:r>
          </a:p>
          <a:p>
            <a:pPr algn="l"/>
            <a:endParaRPr lang="en-US" sz="3200" dirty="0">
              <a:latin typeface="Frutiger 57Cn"/>
              <a:cs typeface="Frutiger 57Cn"/>
            </a:endParaRPr>
          </a:p>
          <a:p>
            <a:pPr algn="l"/>
            <a:r>
              <a:rPr lang="en-US" sz="3200" dirty="0" smtClean="0">
                <a:latin typeface="Frutiger 57Cn"/>
                <a:cs typeface="Frutiger 57Cn"/>
              </a:rPr>
              <a:t>First letters  T + N + K = </a:t>
            </a:r>
            <a:r>
              <a:rPr lang="en-US" sz="3200" dirty="0" err="1" smtClean="0">
                <a:latin typeface="Frutiger 57Cn"/>
                <a:cs typeface="Frutiger 57Cn"/>
              </a:rPr>
              <a:t>TaNaKh</a:t>
            </a:r>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840525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16:26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26  For </a:t>
            </a:r>
            <a:r>
              <a:rPr lang="en-US" sz="3200" dirty="0">
                <a:latin typeface="Frutiger 57Cn"/>
                <a:cs typeface="Frutiger 57Cn"/>
              </a:rPr>
              <a:t>what profit is it to a man if he gains the whole world, and loses his own soul? Or what will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man give in exchange for his soul?</a:t>
            </a:r>
          </a:p>
        </p:txBody>
      </p:sp>
    </p:spTree>
    <p:extLst>
      <p:ext uri="{BB962C8B-B14F-4D97-AF65-F5344CB8AC3E}">
        <p14:creationId xmlns:p14="http://schemas.microsoft.com/office/powerpoint/2010/main" val="727991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23009</TotalTime>
  <Words>5079</Words>
  <Application>Microsoft Macintosh PowerPoint</Application>
  <PresentationFormat>On-screen Show (4:3)</PresentationFormat>
  <Paragraphs>282</Paragraphs>
  <Slides>87</Slides>
  <Notes>42</Notes>
  <HiddenSlides>0</HiddenSlides>
  <MMClips>0</MMClips>
  <ScaleCrop>false</ScaleCrop>
  <HeadingPairs>
    <vt:vector size="4" baseType="variant">
      <vt:variant>
        <vt:lpstr>Theme</vt:lpstr>
      </vt:variant>
      <vt:variant>
        <vt:i4>3</vt:i4>
      </vt:variant>
      <vt:variant>
        <vt:lpstr>Slide Titles</vt:lpstr>
      </vt:variant>
      <vt:variant>
        <vt:i4>87</vt:i4>
      </vt:variant>
    </vt:vector>
  </HeadingPairs>
  <TitlesOfParts>
    <vt:vector size="90"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597</cp:revision>
  <cp:lastPrinted>2002-04-29T19:33:49Z</cp:lastPrinted>
  <dcterms:created xsi:type="dcterms:W3CDTF">2002-04-29T15:32:00Z</dcterms:created>
  <dcterms:modified xsi:type="dcterms:W3CDTF">2012-09-07T18:22:06Z</dcterms:modified>
</cp:coreProperties>
</file>